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Bangers"/>
      <p:regular r:id="rId30"/>
    </p:embeddedFont>
    <p:embeddedFont>
      <p:font typeface="Robo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mAuthor clrIdx="0" id="0" initials="" lastIdx="1" name="Eliza Cambe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font" Target="fonts/Bangers-regular.fntdata"/><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m authorId="0" idx="1" dt="2017-03-20T16:35:48.798">
    <p:pos x="6000" y="0"/>
    <p:text>CHANGE LOGO</p:text>
  </p:cm>
</p:cmLst>
</file>

<file path=ppt/media/image00.png>
</file>

<file path=ppt/media/image01.png>
</file>

<file path=ppt/media/image02.jpg>
</file>

<file path=ppt/media/image03.png>
</file>

<file path=ppt/media/image04.png>
</file>

<file path=ppt/media/image05.gif>
</file>

<file path=ppt/media/image06.gif>
</file>

<file path=ppt/media/image07.png>
</file>

<file path=ppt/media/image08.png>
</file>

<file path=ppt/media/image09.gif>
</file>

<file path=ppt/media/image10.gif>
</file>

<file path=ppt/media/image11.png>
</file>

<file path=ppt/media/image12.png>
</file>

<file path=ppt/media/image13.gif>
</file>

<file path=ppt/media/image14.png>
</file>

<file path=ppt/media/image15.gif>
</file>

<file path=ppt/media/image16.png>
</file>

<file path=ppt/media/image17.png>
</file>

<file path=ppt/media/image1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Today we’re going to talk about adding magic and beauty to our apps, impressing our users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Introduced on  HoneyComb 3.0, </a:t>
            </a:r>
            <a:r>
              <a:rPr lang="en">
                <a:solidFill>
                  <a:schemeClr val="dk1"/>
                </a:solidFill>
              </a:rPr>
              <a:t>Properties Animation API was the first “real” animation API to see. </a:t>
            </a:r>
          </a:p>
          <a:p>
            <a:pPr lvl="0">
              <a:spcBef>
                <a:spcPts val="0"/>
              </a:spcBef>
              <a:buNone/>
            </a:pPr>
            <a:r>
              <a:t/>
            </a:r>
            <a:endParaRPr/>
          </a:p>
          <a:p>
            <a:pPr lvl="0">
              <a:spcBef>
                <a:spcPts val="0"/>
              </a:spcBef>
              <a:buNone/>
            </a:pPr>
            <a:r>
              <a:rPr lang="en"/>
              <a:t>It </a:t>
            </a:r>
            <a:r>
              <a:rPr lang="en">
                <a:solidFill>
                  <a:schemeClr val="dk1"/>
                </a:solidFill>
              </a:rPr>
              <a:t>makes it easy to animate any kind of property on any object by allowing you</a:t>
            </a:r>
            <a:r>
              <a:rPr lang="en"/>
              <a:t> to define a start and end value and apply a time-based change on this attribute. What is super awesome about this API, is that it can be applied on any Java object not only on Views, while prior to HoneyComb you could animate Views and that’s it.</a:t>
            </a:r>
          </a:p>
          <a:p>
            <a:pPr lvl="0">
              <a:spcBef>
                <a:spcPts val="0"/>
              </a:spcBef>
              <a:buNone/>
            </a:pPr>
            <a:r>
              <a:t/>
            </a:r>
            <a:endParaRPr/>
          </a:p>
          <a:p>
            <a:pPr lvl="0">
              <a:spcBef>
                <a:spcPts val="0"/>
              </a:spcBef>
              <a:buNone/>
            </a:pPr>
            <a:r>
              <a:rPr lang="en">
                <a:solidFill>
                  <a:srgbClr val="999999"/>
                </a:solidFill>
              </a:rPr>
              <a:t>[eg. menu drawable]</a:t>
            </a:r>
          </a:p>
          <a:p>
            <a:pPr lvl="0">
              <a:spcBef>
                <a:spcPts val="0"/>
              </a:spcBef>
              <a:buNone/>
            </a:pPr>
            <a:r>
              <a:t/>
            </a:r>
            <a:endParaRPr/>
          </a:p>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This is the superclass for classes which provide basic support for animations which can be started, ended, and have AnimatorListeners attached 9to them.</a:t>
            </a:r>
          </a:p>
          <a:p>
            <a:pPr lvl="0">
              <a:spcBef>
                <a:spcPts val="0"/>
              </a:spcBef>
              <a:buNone/>
            </a:pPr>
            <a:r>
              <a:rPr lang="en"/>
              <a:t>These classes are:</a:t>
            </a:r>
          </a:p>
          <a:p>
            <a:pPr indent="-228600" lvl="0" marL="457200" rtl="0">
              <a:spcBef>
                <a:spcPts val="0"/>
              </a:spcBef>
            </a:pPr>
            <a:r>
              <a:rPr lang="en"/>
              <a:t>Animator set: This class plays a set of Animator objects in the specified order more or less as the AnimationSet class we saw earlier. That said, the animator set is more flexible and animations can be set up to play together, in sequence, or after a specified delay. In addition you can set it to play different animations on different objects and not just on the same one. </a:t>
            </a:r>
          </a:p>
          <a:p>
            <a:pPr indent="-228600" lvl="0" marL="457200" rtl="0">
              <a:spcBef>
                <a:spcPts val="0"/>
              </a:spcBef>
            </a:pPr>
            <a:r>
              <a:rPr lang="en"/>
              <a:t>ValueAnimator : This class provides a simple timing engine for running animations which calculate animated values and set them on target objects. There is a single timing pulse that all animations use. It runs in a custom handler to ensure that property changes happen on the UI thread.</a:t>
            </a:r>
          </a:p>
          <a:p>
            <a:pPr indent="-228600" lvl="0" marL="457200" rtl="0">
              <a:spcBef>
                <a:spcPts val="0"/>
              </a:spcBef>
            </a:pPr>
            <a:r>
              <a:rPr lang="en"/>
              <a:t>ObjectAnimator :  provides support for animating properties on target objects</a:t>
            </a:r>
          </a:p>
          <a:p>
            <a:pPr indent="-228600" lvl="0" marL="457200" rtl="0">
              <a:spcBef>
                <a:spcPts val="0"/>
              </a:spcBef>
            </a:pPr>
            <a:r>
              <a:rPr lang="en"/>
              <a:t>TimeAnimator : provides a simple callback mechanism to listeners that is synchronized with all other animators in the system. There is no duration, interpolation, or object value-setting with this Animator. Instead, it is simply started, after which it proceeds to send out events on every animation frame to its TimeListener (if set), with information about this animator, the total elapsed time, and the elapsed time since the previous animation frame.</a:t>
            </a:r>
          </a:p>
          <a:p>
            <a:pPr lvl="0" rtl="0">
              <a:spcBef>
                <a:spcPts val="0"/>
              </a:spcBef>
              <a:buNone/>
            </a:pPr>
            <a:r>
              <a:t/>
            </a:r>
            <a:endParaRPr/>
          </a:p>
          <a:p>
            <a:pPr lvl="0" rtl="0">
              <a:spcBef>
                <a:spcPts val="0"/>
              </a:spcBef>
              <a:buNone/>
            </a:pPr>
            <a:r>
              <a:rPr lang="en"/>
              <a:t>When animating properties there are 2 steps: calculating the animated values and setting those values on the object and property in question. ValueAnimator takes care of the first part; calculating the values, while the ObjectAnimator class,, is responsible for setting those values on target objects.</a:t>
            </a:r>
          </a:p>
          <a:p>
            <a:pPr lvl="0" rtl="0">
              <a:spcBef>
                <a:spcPts val="0"/>
              </a:spcBef>
              <a:buNone/>
            </a:pPr>
            <a:r>
              <a:t/>
            </a:r>
            <a:endParaRPr/>
          </a:p>
          <a:p>
            <a:pPr lvl="0">
              <a:spcBef>
                <a:spcPts val="0"/>
              </a:spcBef>
              <a:buNone/>
            </a:pPr>
            <a:r>
              <a:rPr lang="en"/>
              <a:t>Let’s have a closer look to ValueAnimator first. </a:t>
            </a:r>
          </a:p>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Animators can be created from either code or resource files.</a:t>
            </a:r>
          </a:p>
          <a:p>
            <a:pPr lvl="0">
              <a:spcBef>
                <a:spcPts val="0"/>
              </a:spcBef>
              <a:buNone/>
            </a:pPr>
            <a:r>
              <a:t/>
            </a:r>
            <a:endParaRPr/>
          </a:p>
          <a:p>
            <a:pPr lvl="0">
              <a:spcBef>
                <a:spcPts val="0"/>
              </a:spcBef>
              <a:buNone/>
            </a:pPr>
            <a:r>
              <a:rPr lang="en"/>
              <a:t>This one for example will animate values between 0 and 100 in one second; the parameter could also be a float or color. Of course, if you don’t do anything with these values that’s pretty much useless as, as we said, ValueAnimator only calculates the values and doesn’t assign them to an object. </a:t>
            </a:r>
          </a:p>
          <a:p>
            <a:pPr lvl="0">
              <a:spcBef>
                <a:spcPts val="0"/>
              </a:spcBef>
              <a:buNone/>
            </a:pPr>
            <a:r>
              <a:t/>
            </a:r>
            <a:endParaRPr/>
          </a:p>
          <a:p>
            <a:pPr lvl="0">
              <a:spcBef>
                <a:spcPts val="0"/>
              </a:spcBef>
              <a:buNone/>
            </a:pPr>
            <a:r>
              <a:rPr lang="en"/>
              <a:t>So you add a listener to it, to listen for updates at </a:t>
            </a:r>
            <a:r>
              <a:rPr b="1" lang="en"/>
              <a:t>each</a:t>
            </a:r>
            <a:r>
              <a:rPr lang="en"/>
              <a:t> frame. And when you get the callback, you call getAnimatedValue(), which returns an Object, to find out what the current value is</a:t>
            </a:r>
          </a:p>
          <a:p>
            <a:pPr lvl="0">
              <a:spcBef>
                <a:spcPts val="0"/>
              </a:spcBef>
              <a:buNone/>
            </a:pPr>
            <a:r>
              <a:t/>
            </a:r>
            <a:endParaRPr/>
          </a:p>
          <a:p>
            <a:pPr lvl="0">
              <a:spcBef>
                <a:spcPts val="0"/>
              </a:spcBef>
              <a:buNone/>
            </a:pPr>
            <a:r>
              <a:rPr lang="en"/>
              <a:t>The other way to create it would be from an xml file like this :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It is also possible to use a combination of PropertyValuesHolder and Keyframe resource tags to create a multi-step animation. </a:t>
            </a:r>
          </a:p>
          <a:p>
            <a:pPr lvl="0">
              <a:spcBef>
                <a:spcPts val="0"/>
              </a:spcBef>
              <a:buNone/>
            </a:pPr>
            <a:r>
              <a:rPr lang="en">
                <a:solidFill>
                  <a:schemeClr val="dk1"/>
                </a:solidFill>
              </a:rPr>
              <a:t>PropertyValuesHolder </a:t>
            </a:r>
            <a:r>
              <a:rPr lang="en"/>
              <a:t> holds information about a property and the values that that property should take on during an animation. Keyframes are the specific state of an animation at a specific time. A KeyFrame object consists of a time/value pair.</a:t>
            </a:r>
          </a:p>
          <a:p>
            <a:pPr lvl="0">
              <a:spcBef>
                <a:spcPts val="0"/>
              </a:spcBef>
              <a:buNone/>
            </a:pPr>
            <a:r>
              <a:t/>
            </a:r>
            <a:endParaRPr i="1"/>
          </a:p>
          <a:p>
            <a:pPr lvl="0" rtl="0">
              <a:spcBef>
                <a:spcPts val="0"/>
              </a:spcBef>
              <a:buNone/>
            </a:pPr>
            <a:r>
              <a:rPr i="1" lang="en"/>
              <a:t>[Note that you can specify explicit fractional values (from 0 to 1) for each keyframe to determine when, in the overall duration, the animation should arrive at that value. Alternatively, you can leave the fractions off and the keyframes will be equally distributed within the total duration]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ObjectAnimator is probably the main class that you will use in PropertyAnimations.  You use it to construct animations with the timing and values that ValueAnimator takes, and also give it a target object and property name to animate. </a:t>
            </a:r>
          </a:p>
          <a:p>
            <a:pPr lvl="0">
              <a:spcBef>
                <a:spcPts val="0"/>
              </a:spcBef>
              <a:buNone/>
            </a:pPr>
            <a:r>
              <a:rPr lang="en"/>
              <a:t>That said, we use the ObjectAnimator if we’re only going to animate one or two properties of a View object. If we want </a:t>
            </a:r>
            <a:r>
              <a:rPr lang="en">
                <a:solidFill>
                  <a:schemeClr val="dk1"/>
                </a:solidFill>
              </a:rPr>
              <a:t>to animate a number of properties at the same time</a:t>
            </a:r>
            <a:r>
              <a:rPr lang="en"/>
              <a:t> we use the ViewPropertyAnimator class that we’ll see later on. </a:t>
            </a:r>
          </a:p>
          <a:p>
            <a:pPr lvl="0">
              <a:spcBef>
                <a:spcPts val="0"/>
              </a:spcBef>
              <a:buNone/>
            </a:pPr>
            <a:r>
              <a:t/>
            </a:r>
            <a:endParaRPr/>
          </a:p>
          <a:p>
            <a:pPr lvl="0">
              <a:spcBef>
                <a:spcPts val="0"/>
              </a:spcBef>
              <a:buNone/>
            </a:pPr>
            <a:r>
              <a:rPr lang="en"/>
              <a:t>As the ValueAnimator, the ObjectAnimator can be created either from code or from the xml.</a:t>
            </a:r>
          </a:p>
          <a:p>
            <a:pPr lvl="0">
              <a:spcBef>
                <a:spcPts val="0"/>
              </a:spcBef>
              <a:buNone/>
            </a:pPr>
            <a:r>
              <a:t/>
            </a:r>
            <a:endParaRPr/>
          </a:p>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6" name="Shape 166"/>
        <p:cNvGrpSpPr/>
        <p:nvPr/>
      </p:nvGrpSpPr>
      <p:grpSpPr>
        <a:xfrm>
          <a:off x="0" y="0"/>
          <a:ext cx="0" cy="0"/>
          <a:chOff x="0" y="0"/>
          <a:chExt cx="0" cy="0"/>
        </a:xfrm>
      </p:grpSpPr>
      <p:sp>
        <p:nvSpPr>
          <p:cNvPr id="167" name="Shape 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8" name="Shape 16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Object Animators can also be used in combination with PropertyValuesHolder as we saw with the ValueAnimators</a:t>
            </a:r>
          </a:p>
          <a:p>
            <a:pPr lvl="0">
              <a:spcBef>
                <a:spcPts val="0"/>
              </a:spcBef>
              <a:buNone/>
            </a:pPr>
            <a:r>
              <a:t/>
            </a:r>
            <a:endParaRPr/>
          </a:p>
          <a:p>
            <a:pPr lvl="0" rtl="0">
              <a:spcBef>
                <a:spcPts val="0"/>
              </a:spcBef>
              <a:buNone/>
            </a:pPr>
            <a:r>
              <a:rPr lang="en"/>
              <a:t>[The system will first try to match the propertyName with any known </a:t>
            </a:r>
            <a:r>
              <a:rPr lang="en"/>
              <a:t>animation class</a:t>
            </a:r>
            <a:r>
              <a:rPr lang="en"/>
              <a:t>. The propertyName though can be anything we want. In that case we will need a getter and a setter to set the value  in the form of set&lt;propertyName&gt;() and get</a:t>
            </a:r>
            <a:r>
              <a:rPr lang="en">
                <a:solidFill>
                  <a:schemeClr val="dk1"/>
                </a:solidFill>
              </a:rPr>
              <a:t>&lt;propertyName&gt;()</a:t>
            </a:r>
            <a:r>
              <a:rPr lang="en"/>
              <a:t>. Because the ObjectAnimator automatically updates the property during animation, it must be able to access the property with this setter method.]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ViewPropertyAnimator provides a simple way to animate several properties in parallel, using a single Animator internally. In addition it may provide better performance for several simultaneous animations, because it will optimize invalidate calls to take place only once for several properties instead of each animated property independently causing its own invalidation.</a:t>
            </a:r>
          </a:p>
          <a:p>
            <a:pPr lvl="0">
              <a:spcBef>
                <a:spcPts val="0"/>
              </a:spcBef>
              <a:buNone/>
            </a:pPr>
            <a:r>
              <a:rPr lang="en"/>
              <a:t>It also has a much simpler syntax. [change slide]</a:t>
            </a:r>
          </a:p>
          <a:p>
            <a:pPr lvl="0">
              <a:spcBef>
                <a:spcPts val="0"/>
              </a:spcBef>
              <a:buNone/>
            </a:pPr>
            <a:r>
              <a:rPr lang="en"/>
              <a:t>This line, will create the exact same animation to our button as the object animator. And if we had more animations added, it would look something like this..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 name="Shape 1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
              <a:t>Frame animations are also known as Drawable animations. You define the Frame animation in XML and save it as a drawable. The animation is then displayed as a sequence of images in an image view.</a:t>
            </a:r>
          </a:p>
          <a:p>
            <a:pPr lvl="0">
              <a:spcBef>
                <a:spcPts val="0"/>
              </a:spcBef>
              <a:buNone/>
            </a:pPr>
            <a:r>
              <a:t/>
            </a:r>
            <a:endParaRPr/>
          </a:p>
          <a:p>
            <a:pPr lvl="0">
              <a:spcBef>
                <a:spcPts val="0"/>
              </a:spcBef>
              <a:buNone/>
            </a:pPr>
            <a:r>
              <a:rPr lang="en"/>
              <a:t>[good for reusing drawables. Avoid if you have larger frames (fullscreen); you’re probably going to get an outOfMemory exception]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0" name="Shape 190"/>
        <p:cNvGrpSpPr/>
        <p:nvPr/>
      </p:nvGrpSpPr>
      <p:grpSpPr>
        <a:xfrm>
          <a:off x="0" y="0"/>
          <a:ext cx="0" cy="0"/>
          <a:chOff x="0" y="0"/>
          <a:chExt cx="0" cy="0"/>
        </a:xfrm>
      </p:grpSpPr>
      <p:sp>
        <p:nvSpPr>
          <p:cNvPr id="191" name="Shape 1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2" name="Shape 1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A layout animation is a pre-loaded animation that the system runs each time you make a change to the layout configuration. The LayoutTransition class enables automatic animations </a:t>
            </a:r>
            <a:r>
              <a:rPr lang="en">
                <a:solidFill>
                  <a:schemeClr val="dk1"/>
                </a:solidFill>
              </a:rPr>
              <a:t> when items are added to or removed from a ViewGroup</a:t>
            </a:r>
            <a:r>
              <a:rPr lang="en"/>
              <a:t>. To enable transitions for a layout container, we create a LayoutTransition object and we set it on any ViewGroup by calling setLayoutTransition(LayoutTransition). </a:t>
            </a:r>
          </a:p>
          <a:p>
            <a:pPr lvl="0">
              <a:spcBef>
                <a:spcPts val="0"/>
              </a:spcBef>
              <a:buNone/>
            </a:pPr>
            <a:r>
              <a:t/>
            </a:r>
            <a:endParaRPr/>
          </a:p>
          <a:p>
            <a:pPr lvl="0">
              <a:spcBef>
                <a:spcPts val="0"/>
              </a:spcBef>
              <a:buNone/>
            </a:pPr>
            <a:r>
              <a:rPr lang="en"/>
              <a:t>[LayoutTransition.CHANGE_APPEARING : A flag indicating the animation that runs on those items that are changing due to a new item appearing in the container.]</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 name="Shape 20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This API provides a simple way for developers to provide animated segues to different scenes of their application, helping users to understand the application flow with very little code. The general approach is to tell the system that you'd like to run a transition animation, then make the necessary changes to your UI. The system figures out the differences and automatically animates the changes. It was introduced on Android Kitkat but is part of Support Library v24.2, supported back to API level 14</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Tying up the users to your app is the most important and yet one of the most puzzling parts of the app development. Studies have shown that users acquire a *very* strong impression about your app within the first 30''; Including of course splash screens or empty lists and loading indicators, that we’re all going to agree that are pretty much impossible to avoid in most of the apps. </a:t>
            </a:r>
          </a:p>
          <a:p>
            <a:pPr lvl="0">
              <a:spcBef>
                <a:spcPts val="0"/>
              </a:spcBef>
              <a:buNone/>
            </a:pPr>
            <a:r>
              <a:t/>
            </a:r>
            <a:endParaRPr/>
          </a:p>
          <a:p>
            <a:pPr lvl="0">
              <a:spcBef>
                <a:spcPts val="0"/>
              </a:spcBef>
              <a:buNone/>
            </a:pPr>
            <a:r>
              <a:rPr lang="en"/>
              <a:t>That’s probably all the time you have to convince your user not only not to close your app but to also come back and prefer your app from another one. I’m not going to say that it’s easy, but I’d say “Try! Do NOT neglect those 30 precious seconds”’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3" name="Shape 203"/>
        <p:cNvGrpSpPr/>
        <p:nvPr/>
      </p:nvGrpSpPr>
      <p:grpSpPr>
        <a:xfrm>
          <a:off x="0" y="0"/>
          <a:ext cx="0" cy="0"/>
          <a:chOff x="0" y="0"/>
          <a:chExt cx="0" cy="0"/>
        </a:xfrm>
      </p:grpSpPr>
      <p:sp>
        <p:nvSpPr>
          <p:cNvPr id="204" name="Shape 2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5" name="Shape 20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First of all for most of the cases we need to create scenes. </a:t>
            </a:r>
          </a:p>
          <a:p>
            <a:pPr lvl="0">
              <a:spcBef>
                <a:spcPts val="0"/>
              </a:spcBef>
              <a:buNone/>
            </a:pPr>
            <a:r>
              <a:rPr lang="en"/>
              <a:t>Scenes store the state of a view hierarchy, including all its views and their property values. The transitions framework can run animations between a starting and an ending scene. The starting scene is often determined automatically from the current state of the user interface. For the ending scene, the framework enables you to create a scene from a layout resource file or from a group of views in your code</a:t>
            </a:r>
          </a:p>
          <a:p>
            <a:pPr lvl="0">
              <a:spcBef>
                <a:spcPts val="0"/>
              </a:spcBef>
              <a:buNone/>
            </a:pPr>
            <a:r>
              <a:t/>
            </a:r>
            <a:endParaRPr/>
          </a:p>
          <a:p>
            <a:pPr lvl="0">
              <a:spcBef>
                <a:spcPts val="0"/>
              </a:spcBef>
              <a:buNone/>
            </a:pPr>
            <a:r>
              <a:rPr lang="en"/>
              <a:t>Scenes can be created either from layouts or from the code. </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2" name="Shape 212"/>
        <p:cNvGrpSpPr/>
        <p:nvPr/>
      </p:nvGrpSpPr>
      <p:grpSpPr>
        <a:xfrm>
          <a:off x="0" y="0"/>
          <a:ext cx="0" cy="0"/>
          <a:chOff x="0" y="0"/>
          <a:chExt cx="0" cy="0"/>
        </a:xfrm>
      </p:grpSpPr>
      <p:sp>
        <p:nvSpPr>
          <p:cNvPr id="213" name="Shape 2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4" name="Shape 21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Now that know how to make the scenes, we need to animate them</a:t>
            </a:r>
          </a:p>
          <a:p>
            <a:pPr lvl="0">
              <a:spcBef>
                <a:spcPts val="0"/>
              </a:spcBef>
              <a:buNone/>
            </a:pPr>
            <a:r>
              <a:rPr lang="en"/>
              <a:t>So we can either inflate a transition or we can create it with code like this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3" name="Shape 22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And finally as we need to do is to apply the transition to our scenes.</a:t>
            </a:r>
          </a:p>
          <a:p>
            <a:pPr lvl="0">
              <a:spcBef>
                <a:spcPts val="0"/>
              </a:spcBef>
              <a:buNone/>
            </a:pPr>
            <a:r>
              <a:t/>
            </a:r>
            <a:endParaRPr/>
          </a:p>
          <a:p>
            <a:pPr lvl="0">
              <a:spcBef>
                <a:spcPts val="0"/>
              </a:spcBef>
              <a:buNone/>
            </a:pPr>
            <a:r>
              <a:rPr lang="en"/>
              <a:t>The framework will change the view hierarchy inside the scene root with the view hierarchy from the ending scene while running the animation specified by the transition instance. The starting scene is the ending scene from the last transition unless there was no previous transition, so the starting scene is determined automatically from the current state of the user interface.</a:t>
            </a:r>
          </a:p>
          <a:p>
            <a:pPr lvl="0">
              <a:spcBef>
                <a:spcPts val="0"/>
              </a:spcBef>
              <a:buNone/>
            </a:pPr>
            <a:r>
              <a:t/>
            </a:r>
            <a:endParaRPr/>
          </a:p>
          <a:p>
            <a:pPr lvl="0">
              <a:spcBef>
                <a:spcPts val="0"/>
              </a:spcBef>
              <a:buNone/>
            </a:pPr>
            <a:r>
              <a:rPr lang="en"/>
              <a:t>In other words let’s say that we had a viewgroup with a button, a textview and an imageview. If the end scene has the imageview on top and we had the transition applied it would slowly fade to it’s new position instead of just appearing and disappearing.</a:t>
            </a:r>
          </a:p>
          <a:p>
            <a:pPr lvl="0">
              <a:spcBef>
                <a:spcPts val="0"/>
              </a:spcBef>
              <a:buNone/>
            </a:pPr>
            <a:r>
              <a:t/>
            </a:r>
            <a:endParaRPr/>
          </a:p>
          <a:p>
            <a:pPr lvl="0" rt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0" name="Shape 2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There is really so much to say about this, that it could be a whole new talk. Animations took a new meaning after the Material design was introduced to our lives. The new classes and APIs that were introduced are very well documented and I urge you to have a look on all of them and combine with all the classes and APIs that were referred before. </a:t>
            </a:r>
          </a:p>
          <a:p>
            <a:pPr lvl="0">
              <a:spcBef>
                <a:spcPts val="0"/>
              </a:spcBef>
              <a:buNone/>
            </a:pPr>
            <a:r>
              <a:t/>
            </a:r>
            <a:endParaRPr/>
          </a:p>
          <a:p>
            <a:pPr lvl="0">
              <a:spcBef>
                <a:spcPts val="0"/>
              </a:spcBef>
              <a:buClr>
                <a:schemeClr val="dk1"/>
              </a:buClr>
              <a:buSzPct val="100000"/>
              <a:buFont typeface="Arial"/>
              <a:buNone/>
            </a:pPr>
            <a:r>
              <a:rPr lang="en">
                <a:solidFill>
                  <a:schemeClr val="dk1"/>
                </a:solidFill>
              </a:rPr>
              <a:t>This talk was only scratching the surface of what you can do with and how you can combine all the animation APIs, but it’s impossible to include everything in just 40 minutes. </a:t>
            </a:r>
          </a:p>
          <a:p>
            <a:pPr lvl="0">
              <a:spcBef>
                <a:spcPts val="0"/>
              </a:spcBef>
              <a:buNone/>
            </a:pPr>
            <a:r>
              <a:t/>
            </a:r>
            <a:endParaRPr/>
          </a:p>
          <a:p>
            <a:pPr lvl="0">
              <a:spcBef>
                <a:spcPts val="0"/>
              </a:spcBef>
              <a:buNone/>
            </a:pPr>
            <a:r>
              <a:rPr i="1" lang="en"/>
              <a:t>[https://developer.android.com/training/material/animations.html]</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The whole idea of this presentation started from 2 apps: </a:t>
            </a:r>
          </a:p>
          <a:p>
            <a:pPr lvl="0">
              <a:spcBef>
                <a:spcPts val="0"/>
              </a:spcBef>
              <a:buNone/>
            </a:pPr>
            <a:r>
              <a:rPr lang="en"/>
              <a:t>The first one is  called Google Playbook, which I recommend to give it a try if you haven't’ already; you can find some great articles in there. (click)</a:t>
            </a:r>
          </a:p>
          <a:p>
            <a:pPr lvl="0">
              <a:spcBef>
                <a:spcPts val="0"/>
              </a:spcBef>
              <a:buNone/>
            </a:pPr>
            <a:r>
              <a:rPr lang="en"/>
              <a:t>I was *impressed* on how a completely empty screen can NOT look boring but instead joyful, interesting and prompting on the same time! </a:t>
            </a:r>
          </a:p>
          <a:p>
            <a:pPr lvl="0">
              <a:spcBef>
                <a:spcPts val="0"/>
              </a:spcBef>
              <a:buNone/>
            </a:pPr>
            <a:r>
              <a:t/>
            </a:r>
            <a:endParaRPr/>
          </a:p>
          <a:p>
            <a:pPr lvl="0">
              <a:spcBef>
                <a:spcPts val="0"/>
              </a:spcBef>
              <a:buNone/>
            </a:pPr>
            <a:r>
              <a:rPr lang="en"/>
              <a:t>I could bet that if everyone here designed that same screen, at least 70% of the designs would look something like that. (change slide)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3" name="Shape 83"/>
        <p:cNvGrpSpPr/>
        <p:nvPr/>
      </p:nvGrpSpPr>
      <p:grpSpPr>
        <a:xfrm>
          <a:off x="0" y="0"/>
          <a:ext cx="0" cy="0"/>
          <a:chOff x="0" y="0"/>
          <a:chExt cx="0" cy="0"/>
        </a:xfrm>
      </p:grpSpPr>
      <p:sp>
        <p:nvSpPr>
          <p:cNvPr id="84" name="Shape 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 name="Shape 8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solidFill>
                  <a:schemeClr val="dk1"/>
                </a:solidFill>
              </a:rPr>
              <a:t>Perhaps slidely better than this. If it’s worst you really have to read some design articles!</a:t>
            </a:r>
          </a:p>
          <a:p>
            <a:pPr lvl="0">
              <a:spcBef>
                <a:spcPts val="0"/>
              </a:spcBef>
              <a:buNone/>
            </a:pPr>
            <a:r>
              <a:rPr lang="en">
                <a:solidFill>
                  <a:schemeClr val="dk1"/>
                </a:solidFill>
              </a:rPr>
              <a:t>But still… it’s DULL! It’s bo-ring. No one is impressed by that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
                <a:solidFill>
                  <a:schemeClr val="dk1"/>
                </a:solidFill>
              </a:rPr>
              <a:t>The second app I was telling you about is called fabulous. (vid)</a:t>
            </a:r>
          </a:p>
          <a:p>
            <a:pPr lvl="0">
              <a:spcBef>
                <a:spcPts val="0"/>
              </a:spcBef>
              <a:buClr>
                <a:schemeClr val="dk1"/>
              </a:buClr>
              <a:buSzPct val="100000"/>
              <a:buFont typeface="Arial"/>
              <a:buNone/>
            </a:pPr>
            <a:r>
              <a:t/>
            </a:r>
            <a:endParaRPr>
              <a:solidFill>
                <a:schemeClr val="dk1"/>
              </a:solidFill>
            </a:endParaRPr>
          </a:p>
          <a:p>
            <a:pPr lvl="0">
              <a:spcBef>
                <a:spcPts val="0"/>
              </a:spcBef>
              <a:buNone/>
            </a:pPr>
            <a:r>
              <a:rPr lang="en">
                <a:solidFill>
                  <a:schemeClr val="dk1"/>
                </a:solidFill>
              </a:rPr>
              <a:t>Let’s see the first thing the user sees: a splash screen. And you may wonder, is all this useful or is it too much work for nothing?! Although it may seem “too work for nothing” take a moment to rethink about that. Even if you had zero interest when you opened the app, it grabs your attention! It’s different, it’s beautiful; It is  impressing you even if you don’t realize it.</a:t>
            </a:r>
          </a:p>
          <a:p>
            <a:pPr lvl="0">
              <a:spcBef>
                <a:spcPts val="0"/>
              </a:spcBef>
              <a:buNone/>
            </a:pPr>
            <a:r>
              <a:t/>
            </a:r>
            <a:endParaRPr>
              <a:solidFill>
                <a:schemeClr val="dk1"/>
              </a:solidFill>
            </a:endParaRPr>
          </a:p>
          <a:p>
            <a:pPr lvl="0">
              <a:spcBef>
                <a:spcPts val="0"/>
              </a:spcBef>
              <a:buNone/>
            </a:pPr>
            <a:r>
              <a:rPr lang="en">
                <a:solidFill>
                  <a:schemeClr val="dk1"/>
                </a:solidFill>
              </a:rPr>
              <a:t>And you just made a splash screen working not only for your app -to load all of your data, but also for your user, who simply doesn’t realize that it took him or her almost 15 seconds to open your app because he doesn’t see a static logo or an annoying loader indicator. </a:t>
            </a:r>
          </a:p>
          <a:p>
            <a:pPr lvl="0">
              <a:spcBef>
                <a:spcPts val="0"/>
              </a:spcBef>
              <a:buNone/>
            </a:pPr>
            <a:r>
              <a:t/>
            </a:r>
            <a:endParaRPr>
              <a:solidFill>
                <a:schemeClr val="dk1"/>
              </a:solidFill>
            </a:endParaRPr>
          </a:p>
          <a:p>
            <a:pPr lvl="0">
              <a:spcBef>
                <a:spcPts val="0"/>
              </a:spcBef>
              <a:buClr>
                <a:schemeClr val="dk1"/>
              </a:buClr>
              <a:buSzPct val="100000"/>
              <a:buFont typeface="Arial"/>
              <a:buNone/>
            </a:pPr>
            <a:r>
              <a:rPr lang="en">
                <a:solidFill>
                  <a:schemeClr val="dk1"/>
                </a:solidFill>
              </a:rPr>
              <a:t>Pay also attention to how the icons appear and their motion. First the background of the icon is swiping to the left and then the colored part. </a:t>
            </a:r>
          </a:p>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This is the key word you need to add to your android dictionary, if you haven't’ already and focus on.</a:t>
            </a:r>
          </a:p>
          <a:p>
            <a:pPr lvl="0">
              <a:spcBef>
                <a:spcPts val="0"/>
              </a:spcBef>
              <a:buNone/>
            </a:pPr>
            <a:r>
              <a:rPr lang="en"/>
              <a:t>There are multiple ways you can add motion to your app and make it come alive using the different Android's animation APIs.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8" name="Shape 98"/>
        <p:cNvGrpSpPr/>
        <p:nvPr/>
      </p:nvGrpSpPr>
      <p:grpSpPr>
        <a:xfrm>
          <a:off x="0" y="0"/>
          <a:ext cx="0" cy="0"/>
          <a:chOff x="0" y="0"/>
          <a:chExt cx="0" cy="0"/>
        </a:xfrm>
      </p:grpSpPr>
      <p:sp>
        <p:nvSpPr>
          <p:cNvPr id="99" name="Shape 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0" name="Shape 10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Animations need to be smooth, and follow some basic physics so it looks normal to your eye. They exist to give users feedback on their actions and provide visual continuity as they interact with your app. </a:t>
            </a:r>
          </a:p>
          <a:p>
            <a:pPr lvl="0">
              <a:spcBef>
                <a:spcPts val="0"/>
              </a:spcBef>
              <a:buNone/>
            </a:pPr>
            <a:r>
              <a:rPr lang="en"/>
              <a:t>Therefore, there are 4 questions you need to </a:t>
            </a:r>
            <a:r>
              <a:rPr lang="en"/>
              <a:t>ask </a:t>
            </a:r>
            <a:r>
              <a:rPr lang="en"/>
              <a:t>yourself when animating anything in your app. If you can answer these questions by watching your animation, you’re good to go</a:t>
            </a:r>
          </a:p>
          <a:p>
            <a:pPr lvl="0">
              <a:spcBef>
                <a:spcPts val="0"/>
              </a:spcBef>
              <a:buNone/>
            </a:pPr>
            <a:r>
              <a:t/>
            </a:r>
            <a:endParaRPr/>
          </a:p>
          <a:p>
            <a:pPr lvl="0">
              <a:spcBef>
                <a:spcPts val="0"/>
              </a:spcBef>
              <a:buNone/>
            </a:pPr>
            <a:r>
              <a:rPr lang="en"/>
              <a:t>There are great examples in many apps you use every day like this for instance : </a:t>
            </a:r>
          </a:p>
          <a:p>
            <a:pPr lvl="0">
              <a:spcBef>
                <a:spcPts val="0"/>
              </a:spcBef>
              <a:buNone/>
            </a:pPr>
            <a:r>
              <a:t/>
            </a:r>
            <a:endParaRPr/>
          </a:p>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 name="Shape 1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Any animated object will instantly capture your user’s eye at that point, so be careful that</a:t>
            </a:r>
          </a:p>
          <a:p>
            <a:pPr indent="-228600" lvl="0" marL="457200" rtl="0">
              <a:spcBef>
                <a:spcPts val="0"/>
              </a:spcBef>
              <a:buAutoNum type="alphaLcPeriod"/>
            </a:pPr>
            <a:r>
              <a:rPr lang="en"/>
              <a:t>Your animation won’t distract your user</a:t>
            </a:r>
          </a:p>
          <a:p>
            <a:pPr indent="-228600" lvl="0" marL="457200" rtl="0">
              <a:spcBef>
                <a:spcPts val="0"/>
              </a:spcBef>
              <a:buAutoNum type="alphaLcPeriod"/>
            </a:pPr>
            <a:r>
              <a:rPr lang="en"/>
              <a:t>You’re not blocking him from performing an action while an animation is playing</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9" name="Shape 119"/>
        <p:cNvGrpSpPr/>
        <p:nvPr/>
      </p:nvGrpSpPr>
      <p:grpSpPr>
        <a:xfrm>
          <a:off x="0" y="0"/>
          <a:ext cx="0" cy="0"/>
          <a:chOff x="0" y="0"/>
          <a:chExt cx="0" cy="0"/>
        </a:xfrm>
      </p:grpSpPr>
      <p:sp>
        <p:nvSpPr>
          <p:cNvPr id="120" name="Shape 1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1" name="Shape 12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solidFill>
                  <a:schemeClr val="dk1"/>
                </a:solidFill>
              </a:rPr>
              <a:t>Starting from the oldest ones, let’s see the View animations, which is the set of APIs that are available prior to Honeycomb 3.0.</a:t>
            </a:r>
          </a:p>
          <a:p>
            <a:pPr lvl="0">
              <a:spcBef>
                <a:spcPts val="0"/>
              </a:spcBef>
              <a:buNone/>
            </a:pPr>
            <a:r>
              <a:rPr lang="en">
                <a:solidFill>
                  <a:schemeClr val="dk1"/>
                </a:solidFill>
              </a:rPr>
              <a:t>The Animation class has 5 known subclasses. </a:t>
            </a:r>
          </a:p>
          <a:p>
            <a:pPr indent="-228600" lvl="0" marL="457200">
              <a:spcBef>
                <a:spcPts val="0"/>
              </a:spcBef>
              <a:buClr>
                <a:schemeClr val="dk1"/>
              </a:buClr>
            </a:pPr>
            <a:r>
              <a:rPr lang="en">
                <a:solidFill>
                  <a:schemeClr val="dk1"/>
                </a:solidFill>
              </a:rPr>
              <a:t>Alpha animation will fade in or out your object.</a:t>
            </a:r>
          </a:p>
          <a:p>
            <a:pPr indent="-228600" lvl="0" marL="457200" rtl="0">
              <a:spcBef>
                <a:spcPts val="0"/>
              </a:spcBef>
              <a:buClr>
                <a:schemeClr val="dk1"/>
              </a:buClr>
            </a:pPr>
            <a:r>
              <a:rPr lang="en">
                <a:solidFill>
                  <a:schemeClr val="dk1"/>
                </a:solidFill>
              </a:rPr>
              <a:t>AnimationSet represents a group of Animations that should be played together. The transformation of each individual animation are composed together into a single transform. </a:t>
            </a:r>
          </a:p>
          <a:p>
            <a:pPr indent="-228600" lvl="0" marL="457200" rtl="0">
              <a:spcBef>
                <a:spcPts val="0"/>
              </a:spcBef>
              <a:buClr>
                <a:schemeClr val="dk1"/>
              </a:buClr>
            </a:pPr>
            <a:r>
              <a:rPr lang="en">
                <a:solidFill>
                  <a:schemeClr val="dk1"/>
                </a:solidFill>
              </a:rPr>
              <a:t>Rotate animation, guess what.. It will rotate your object</a:t>
            </a:r>
          </a:p>
          <a:p>
            <a:pPr indent="-228600" lvl="0" marL="457200" rtl="0">
              <a:spcBef>
                <a:spcPts val="0"/>
              </a:spcBef>
              <a:buClr>
                <a:schemeClr val="dk1"/>
              </a:buClr>
            </a:pPr>
            <a:r>
              <a:rPr lang="en">
                <a:solidFill>
                  <a:schemeClr val="dk1"/>
                </a:solidFill>
              </a:rPr>
              <a:t>With the scale animation you can scale up or down your object </a:t>
            </a:r>
          </a:p>
          <a:p>
            <a:pPr indent="-228600" lvl="0" marL="457200" rtl="0">
              <a:spcBef>
                <a:spcPts val="0"/>
              </a:spcBef>
              <a:buClr>
                <a:schemeClr val="dk1"/>
              </a:buClr>
            </a:pPr>
            <a:r>
              <a:rPr lang="en">
                <a:solidFill>
                  <a:schemeClr val="dk1"/>
                </a:solidFill>
              </a:rPr>
              <a:t>And finally with translate you can move it</a:t>
            </a:r>
          </a:p>
          <a:p>
            <a:pPr lvl="0" rtl="0">
              <a:spcBef>
                <a:spcPts val="0"/>
              </a:spcBef>
              <a:buNone/>
            </a:pPr>
            <a:r>
              <a:t/>
            </a:r>
            <a:endParaRPr>
              <a:solidFill>
                <a:schemeClr val="dk1"/>
              </a:solidFill>
            </a:endParaRPr>
          </a:p>
          <a:p>
            <a:pPr lvl="0">
              <a:spcBef>
                <a:spcPts val="0"/>
              </a:spcBef>
              <a:buNone/>
            </a:pPr>
            <a:r>
              <a:rPr lang="en">
                <a:solidFill>
                  <a:schemeClr val="dk1"/>
                </a:solidFill>
              </a:rPr>
              <a:t>Let’s see an example of that : There are 2 ways to add an animation. First one is by creating an xml file with the animation you want. Like this  (change slide). Or we can add it programmatically like this (change slide)</a:t>
            </a:r>
            <a:r>
              <a:rPr lang="en">
                <a:solidFill>
                  <a:srgbClr val="666666"/>
                </a:solidFill>
              </a:rPr>
              <a:t> [</a:t>
            </a:r>
            <a:r>
              <a:rPr i="1" lang="en">
                <a:solidFill>
                  <a:srgbClr val="666666"/>
                </a:solidFill>
              </a:rPr>
              <a:t>pivotx and y is the center of the rotation</a:t>
            </a:r>
            <a:r>
              <a:rPr lang="en">
                <a:solidFill>
                  <a:srgbClr val="666666"/>
                </a:solidFill>
              </a:rPr>
              <a:t>]</a:t>
            </a:r>
          </a:p>
          <a:p>
            <a:pPr lvl="0">
              <a:spcBef>
                <a:spcPts val="0"/>
              </a:spcBef>
              <a:buNone/>
            </a:pPr>
            <a:r>
              <a:rPr lang="en">
                <a:solidFill>
                  <a:schemeClr val="dk1"/>
                </a:solidFill>
              </a:rPr>
              <a:t>And let’s also see an example for AnimationSet : Let\s assume that we have already declared 2 animation, a rotation and an alpha animation. The outcome is this : (change slide)</a:t>
            </a:r>
          </a:p>
          <a:p>
            <a:pPr lvl="0" rtl="0">
              <a:spcBef>
                <a:spcPts val="0"/>
              </a:spcBef>
              <a:buNone/>
            </a:pPr>
            <a:r>
              <a:rPr lang="en">
                <a:solidFill>
                  <a:schemeClr val="dk1"/>
                </a:solidFill>
              </a:rPr>
              <a:t>[the boolean parameter is for sharedInterpolator. We pass true if all of the animations in this set should use the interpolator associated with this AnimationSet, or false if each animation should use its own)</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rtl="0" algn="ctr">
              <a:spcBef>
                <a:spcPts val="0"/>
              </a:spcBef>
              <a:buSzPct val="100000"/>
              <a:defRPr sz="5200"/>
            </a:lvl1pPr>
            <a:lvl2pPr lvl="1" rtl="0" algn="ctr">
              <a:spcBef>
                <a:spcPts val="0"/>
              </a:spcBef>
              <a:buSzPct val="100000"/>
              <a:defRPr sz="5200"/>
            </a:lvl2pPr>
            <a:lvl3pPr lvl="2" rtl="0" algn="ctr">
              <a:spcBef>
                <a:spcPts val="0"/>
              </a:spcBef>
              <a:buSzPct val="100000"/>
              <a:defRPr sz="5200"/>
            </a:lvl3pPr>
            <a:lvl4pPr lvl="3" rtl="0" algn="ctr">
              <a:spcBef>
                <a:spcPts val="0"/>
              </a:spcBef>
              <a:buSzPct val="100000"/>
              <a:defRPr sz="5200"/>
            </a:lvl4pPr>
            <a:lvl5pPr lvl="4" rtl="0" algn="ctr">
              <a:spcBef>
                <a:spcPts val="0"/>
              </a:spcBef>
              <a:buSzPct val="100000"/>
              <a:defRPr sz="5200"/>
            </a:lvl5pPr>
            <a:lvl6pPr lvl="5" rtl="0" algn="ctr">
              <a:spcBef>
                <a:spcPts val="0"/>
              </a:spcBef>
              <a:buSzPct val="100000"/>
              <a:defRPr sz="5200"/>
            </a:lvl6pPr>
            <a:lvl7pPr lvl="6" rtl="0" algn="ctr">
              <a:spcBef>
                <a:spcPts val="0"/>
              </a:spcBef>
              <a:buSzPct val="100000"/>
              <a:defRPr sz="5200"/>
            </a:lvl7pPr>
            <a:lvl8pPr lvl="7" rtl="0" algn="ctr">
              <a:spcBef>
                <a:spcPts val="0"/>
              </a:spcBef>
              <a:buSzPct val="100000"/>
              <a:defRPr sz="5200"/>
            </a:lvl8pPr>
            <a:lvl9pPr lvl="8" rtl="0"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rtl="0" algn="ctr">
              <a:lnSpc>
                <a:spcPct val="100000"/>
              </a:lnSpc>
              <a:spcBef>
                <a:spcPts val="0"/>
              </a:spcBef>
              <a:spcAft>
                <a:spcPts val="0"/>
              </a:spcAft>
              <a:buSzPct val="100000"/>
              <a:buNone/>
              <a:defRPr sz="2800"/>
            </a:lvl1pPr>
            <a:lvl2pPr lvl="1" rtl="0" algn="ctr">
              <a:lnSpc>
                <a:spcPct val="100000"/>
              </a:lnSpc>
              <a:spcBef>
                <a:spcPts val="0"/>
              </a:spcBef>
              <a:spcAft>
                <a:spcPts val="0"/>
              </a:spcAft>
              <a:buSzPct val="100000"/>
              <a:buNone/>
              <a:defRPr sz="2800"/>
            </a:lvl2pPr>
            <a:lvl3pPr lvl="2" rtl="0" algn="ctr">
              <a:lnSpc>
                <a:spcPct val="100000"/>
              </a:lnSpc>
              <a:spcBef>
                <a:spcPts val="0"/>
              </a:spcBef>
              <a:spcAft>
                <a:spcPts val="0"/>
              </a:spcAft>
              <a:buSzPct val="100000"/>
              <a:buNone/>
              <a:defRPr sz="2800"/>
            </a:lvl3pPr>
            <a:lvl4pPr lvl="3" rtl="0" algn="ctr">
              <a:lnSpc>
                <a:spcPct val="100000"/>
              </a:lnSpc>
              <a:spcBef>
                <a:spcPts val="0"/>
              </a:spcBef>
              <a:spcAft>
                <a:spcPts val="0"/>
              </a:spcAft>
              <a:buSzPct val="100000"/>
              <a:buNone/>
              <a:defRPr sz="2800"/>
            </a:lvl4pPr>
            <a:lvl5pPr lvl="4" rtl="0" algn="ctr">
              <a:lnSpc>
                <a:spcPct val="100000"/>
              </a:lnSpc>
              <a:spcBef>
                <a:spcPts val="0"/>
              </a:spcBef>
              <a:spcAft>
                <a:spcPts val="0"/>
              </a:spcAft>
              <a:buSzPct val="100000"/>
              <a:buNone/>
              <a:defRPr sz="2800"/>
            </a:lvl5pPr>
            <a:lvl6pPr lvl="5" rtl="0" algn="ctr">
              <a:lnSpc>
                <a:spcPct val="100000"/>
              </a:lnSpc>
              <a:spcBef>
                <a:spcPts val="0"/>
              </a:spcBef>
              <a:spcAft>
                <a:spcPts val="0"/>
              </a:spcAft>
              <a:buSzPct val="100000"/>
              <a:buNone/>
              <a:defRPr sz="2800"/>
            </a:lvl6pPr>
            <a:lvl7pPr lvl="6" rtl="0" algn="ctr">
              <a:lnSpc>
                <a:spcPct val="100000"/>
              </a:lnSpc>
              <a:spcBef>
                <a:spcPts val="0"/>
              </a:spcBef>
              <a:spcAft>
                <a:spcPts val="0"/>
              </a:spcAft>
              <a:buSzPct val="100000"/>
              <a:buNone/>
              <a:defRPr sz="2800"/>
            </a:lvl7pPr>
            <a:lvl8pPr lvl="7" rtl="0" algn="ctr">
              <a:lnSpc>
                <a:spcPct val="100000"/>
              </a:lnSpc>
              <a:spcBef>
                <a:spcPts val="0"/>
              </a:spcBef>
              <a:spcAft>
                <a:spcPts val="0"/>
              </a:spcAft>
              <a:buSzPct val="100000"/>
              <a:buNone/>
              <a:defRPr sz="2800"/>
            </a:lvl8pPr>
            <a:lvl9pPr lvl="8" rtl="0"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50" name="Shape 50"/>
        <p:cNvGrpSpPr/>
        <p:nvPr/>
      </p:nvGrpSpPr>
      <p:grpSpPr>
        <a:xfrm>
          <a:off x="0" y="0"/>
          <a:ext cx="0" cy="0"/>
          <a:chOff x="0" y="0"/>
          <a:chExt cx="0" cy="0"/>
        </a:xfrm>
      </p:grpSpPr>
      <p:pic>
        <p:nvPicPr>
          <p:cNvPr id="51" name="Shape 51"/>
          <p:cNvPicPr preferRelativeResize="0"/>
          <p:nvPr/>
        </p:nvPicPr>
        <p:blipFill>
          <a:blip r:embed="rId2">
            <a:alphaModFix/>
          </a:blip>
          <a:stretch>
            <a:fillRect/>
          </a:stretch>
        </p:blipFill>
        <p:spPr>
          <a:xfrm>
            <a:off x="-13575" y="0"/>
            <a:ext cx="9199950" cy="5143500"/>
          </a:xfrm>
          <a:prstGeom prst="rect">
            <a:avLst/>
          </a:prstGeom>
          <a:noFill/>
          <a:ln>
            <a:noFill/>
          </a:ln>
        </p:spPr>
      </p:pic>
      <p:sp>
        <p:nvSpPr>
          <p:cNvPr id="52" name="Shape 52"/>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53" name="Shape 53"/>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4" name="Shape 5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5" name="Shape 55"/>
        <p:cNvGrpSpPr/>
        <p:nvPr/>
      </p:nvGrpSpPr>
      <p:grpSpPr>
        <a:xfrm>
          <a:off x="0" y="0"/>
          <a:ext cx="0" cy="0"/>
          <a:chOff x="0" y="0"/>
          <a:chExt cx="0" cy="0"/>
        </a:xfrm>
      </p:grpSpPr>
      <p:sp>
        <p:nvSpPr>
          <p:cNvPr id="56" name="Shape 56"/>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pic>
        <p:nvPicPr>
          <p:cNvPr id="57" name="Shape 57"/>
          <p:cNvPicPr preferRelativeResize="0"/>
          <p:nvPr/>
        </p:nvPicPr>
        <p:blipFill>
          <a:blip r:embed="rId2">
            <a:alphaModFix/>
          </a:blip>
          <a:stretch>
            <a:fillRect/>
          </a:stretch>
        </p:blipFill>
        <p:spPr>
          <a:xfrm>
            <a:off x="-41099" y="0"/>
            <a:ext cx="9214647" cy="51435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p:bg>
      <p:bgPr>
        <a:solidFill>
          <a:srgbClr val="FFFFFF"/>
        </a:solidFill>
      </p:bgPr>
    </p:bg>
    <p:spTree>
      <p:nvGrpSpPr>
        <p:cNvPr id="58" name="Shape 58"/>
        <p:cNvGrpSpPr/>
        <p:nvPr/>
      </p:nvGrpSpPr>
      <p:grpSpPr>
        <a:xfrm>
          <a:off x="0" y="0"/>
          <a:ext cx="0" cy="0"/>
          <a:chOff x="0" y="0"/>
          <a:chExt cx="0" cy="0"/>
        </a:xfrm>
      </p:grpSpPr>
      <p:sp>
        <p:nvSpPr>
          <p:cNvPr id="59" name="Shape 59"/>
          <p:cNvSpPr/>
          <p:nvPr/>
        </p:nvSpPr>
        <p:spPr>
          <a:xfrm>
            <a:off x="0" y="0"/>
            <a:ext cx="9144000" cy="5143500"/>
          </a:xfrm>
          <a:prstGeom prst="rect">
            <a:avLst/>
          </a:prstGeom>
          <a:solidFill>
            <a:srgbClr val="000000"/>
          </a:solidFill>
          <a:ln>
            <a:noFill/>
          </a:ln>
        </p:spPr>
        <p:txBody>
          <a:bodyPr anchorCtr="0" anchor="ctr" bIns="91425" lIns="91425" rIns="91425" tIns="91425">
            <a:noAutofit/>
          </a:bodyPr>
          <a:lstStyle/>
          <a:p>
            <a:pPr lvl="0">
              <a:spcBef>
                <a:spcPts val="0"/>
              </a:spcBef>
              <a:buNone/>
            </a:pPr>
            <a:r>
              <a:t/>
            </a:r>
            <a:endParaRPr/>
          </a:p>
        </p:txBody>
      </p:sp>
      <p:sp>
        <p:nvSpPr>
          <p:cNvPr id="60" name="Shape 60"/>
          <p:cNvSpPr txBox="1"/>
          <p:nvPr>
            <p:ph idx="12" type="sldNum"/>
          </p:nvPr>
        </p:nvSpPr>
        <p:spPr>
          <a:xfrm>
            <a:off x="8472457" y="4663216"/>
            <a:ext cx="548700" cy="393600"/>
          </a:xfrm>
          <a:prstGeom prst="rect">
            <a:avLst/>
          </a:prstGeom>
          <a:noFill/>
        </p:spPr>
        <p:txBody>
          <a:bodyPr anchorCtr="0" anchor="ctr" bIns="91425" lIns="91425" rIns="91425" tIns="91425">
            <a:noAutofit/>
          </a:bodyPr>
          <a:lstStyle/>
          <a:p>
            <a:pPr lvl="0" algn="r">
              <a:lnSpc>
                <a:spcPct val="100000"/>
              </a:lnSpc>
              <a:spcBef>
                <a:spcPts val="0"/>
              </a:spcBef>
              <a:spcAft>
                <a:spcPts val="0"/>
              </a:spcAft>
              <a:buNone/>
            </a:pPr>
            <a:fld id="{00000000-1234-1234-1234-123412341234}" type="slidenum">
              <a:rPr lang="en" sz="1000">
                <a:solidFill>
                  <a:srgbClr val="FFFFFF"/>
                </a:solidFill>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1">
    <p:bg>
      <p:bgPr>
        <a:solidFill>
          <a:srgbClr val="FFFFFF"/>
        </a:solidFill>
      </p:bgPr>
    </p:bg>
    <p:spTree>
      <p:nvGrpSpPr>
        <p:cNvPr id="61" name="Shape 61"/>
        <p:cNvGrpSpPr/>
        <p:nvPr/>
      </p:nvGrpSpPr>
      <p:grpSpPr>
        <a:xfrm>
          <a:off x="0" y="0"/>
          <a:ext cx="0" cy="0"/>
          <a:chOff x="0" y="0"/>
          <a:chExt cx="0" cy="0"/>
        </a:xfrm>
      </p:grpSpPr>
      <p:sp>
        <p:nvSpPr>
          <p:cNvPr id="62" name="Shape 62"/>
          <p:cNvSpPr/>
          <p:nvPr/>
        </p:nvSpPr>
        <p:spPr>
          <a:xfrm>
            <a:off x="0" y="0"/>
            <a:ext cx="9144000" cy="5143500"/>
          </a:xfrm>
          <a:prstGeom prst="rect">
            <a:avLst/>
          </a:prstGeom>
          <a:solidFill>
            <a:srgbClr val="000000"/>
          </a:solidFill>
          <a:ln>
            <a:noFill/>
          </a:ln>
        </p:spPr>
        <p:txBody>
          <a:bodyPr anchorCtr="0" anchor="ctr" bIns="91425" lIns="91425" rIns="91425" tIns="91425">
            <a:noAutofit/>
          </a:bodyPr>
          <a:lstStyle/>
          <a:p>
            <a:pPr lvl="0">
              <a:spcBef>
                <a:spcPts val="0"/>
              </a:spcBef>
              <a:buNone/>
            </a:pPr>
            <a:r>
              <a:t/>
            </a:r>
            <a:endParaRPr/>
          </a:p>
        </p:txBody>
      </p:sp>
      <p:sp>
        <p:nvSpPr>
          <p:cNvPr id="63" name="Shape 63"/>
          <p:cNvSpPr txBox="1"/>
          <p:nvPr>
            <p:ph idx="12" type="sldNum"/>
          </p:nvPr>
        </p:nvSpPr>
        <p:spPr>
          <a:xfrm>
            <a:off x="8472457" y="4663216"/>
            <a:ext cx="548700" cy="393600"/>
          </a:xfrm>
          <a:prstGeom prst="rect">
            <a:avLst/>
          </a:prstGeom>
          <a:noFill/>
        </p:spPr>
        <p:txBody>
          <a:bodyPr anchorCtr="0" anchor="ctr" bIns="91425" lIns="91425" rIns="91425" tIns="91425">
            <a:noAutofit/>
          </a:bodyPr>
          <a:lstStyle/>
          <a:p>
            <a:pPr lvl="0" algn="r">
              <a:lnSpc>
                <a:spcPct val="100000"/>
              </a:lnSpc>
              <a:spcBef>
                <a:spcPts val="0"/>
              </a:spcBef>
              <a:spcAft>
                <a:spcPts val="0"/>
              </a:spcAft>
              <a:buNone/>
            </a:pPr>
            <a:fld id="{00000000-1234-1234-1234-123412341234}" type="slidenum">
              <a:rPr lang="en" sz="1000">
                <a:solidFill>
                  <a:srgbClr val="FFFFFF"/>
                </a:solidFill>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2">
    <p:bg>
      <p:bgPr>
        <a:solidFill>
          <a:srgbClr val="FFFFFF"/>
        </a:solidFill>
      </p:bgPr>
    </p:bg>
    <p:spTree>
      <p:nvGrpSpPr>
        <p:cNvPr id="64" name="Shape 64"/>
        <p:cNvGrpSpPr/>
        <p:nvPr/>
      </p:nvGrpSpPr>
      <p:grpSpPr>
        <a:xfrm>
          <a:off x="0" y="0"/>
          <a:ext cx="0" cy="0"/>
          <a:chOff x="0" y="0"/>
          <a:chExt cx="0" cy="0"/>
        </a:xfrm>
      </p:grpSpPr>
      <p:sp>
        <p:nvSpPr>
          <p:cNvPr id="65" name="Shape 65"/>
          <p:cNvSpPr/>
          <p:nvPr/>
        </p:nvSpPr>
        <p:spPr>
          <a:xfrm>
            <a:off x="0" y="0"/>
            <a:ext cx="9144000" cy="5143500"/>
          </a:xfrm>
          <a:prstGeom prst="rect">
            <a:avLst/>
          </a:prstGeom>
          <a:solidFill>
            <a:srgbClr val="000000"/>
          </a:solidFill>
          <a:ln>
            <a:noFill/>
          </a:ln>
        </p:spPr>
        <p:txBody>
          <a:bodyPr anchorCtr="0" anchor="ctr" bIns="91425" lIns="91425" rIns="91425" tIns="91425">
            <a:noAutofit/>
          </a:bodyPr>
          <a:lstStyle/>
          <a:p>
            <a:pPr lvl="0">
              <a:spcBef>
                <a:spcPts val="0"/>
              </a:spcBef>
              <a:buNone/>
            </a:pPr>
            <a:r>
              <a:t/>
            </a:r>
            <a:endParaRPr/>
          </a:p>
        </p:txBody>
      </p:sp>
      <p:sp>
        <p:nvSpPr>
          <p:cNvPr id="66" name="Shape 66"/>
          <p:cNvSpPr txBox="1"/>
          <p:nvPr>
            <p:ph idx="12" type="sldNum"/>
          </p:nvPr>
        </p:nvSpPr>
        <p:spPr>
          <a:xfrm>
            <a:off x="8472457" y="4663216"/>
            <a:ext cx="548700" cy="393600"/>
          </a:xfrm>
          <a:prstGeom prst="rect">
            <a:avLst/>
          </a:prstGeom>
          <a:noFill/>
        </p:spPr>
        <p:txBody>
          <a:bodyPr anchorCtr="0" anchor="ctr" bIns="91425" lIns="91425" rIns="91425" tIns="91425">
            <a:noAutofit/>
          </a:bodyPr>
          <a:lstStyle/>
          <a:p>
            <a:pPr lvl="0" algn="r">
              <a:lnSpc>
                <a:spcPct val="100000"/>
              </a:lnSpc>
              <a:spcBef>
                <a:spcPts val="0"/>
              </a:spcBef>
              <a:spcAft>
                <a:spcPts val="0"/>
              </a:spcAft>
              <a:buNone/>
            </a:pPr>
            <a:fld id="{00000000-1234-1234-1234-123412341234}" type="slidenum">
              <a:rPr lang="en" sz="1000">
                <a:solidFill>
                  <a:srgbClr val="FFFFFF"/>
                </a:solidFil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pic>
        <p:nvPicPr>
          <p:cNvPr id="14" name="Shape 14"/>
          <p:cNvPicPr preferRelativeResize="0"/>
          <p:nvPr/>
        </p:nvPicPr>
        <p:blipFill>
          <a:blip r:embed="rId2">
            <a:alphaModFix/>
          </a:blip>
          <a:stretch>
            <a:fillRect/>
          </a:stretch>
        </p:blipFill>
        <p:spPr>
          <a:xfrm>
            <a:off x="-13575" y="0"/>
            <a:ext cx="9199950" cy="5143500"/>
          </a:xfrm>
          <a:prstGeom prst="rect">
            <a:avLst/>
          </a:prstGeom>
          <a:noFill/>
          <a:ln>
            <a:noFill/>
          </a:ln>
        </p:spPr>
      </p:pic>
      <p:sp>
        <p:nvSpPr>
          <p:cNvPr id="15" name="Shape 15"/>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6" name="Shape 16"/>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7" name="Shape 17"/>
        <p:cNvGrpSpPr/>
        <p:nvPr/>
      </p:nvGrpSpPr>
      <p:grpSpPr>
        <a:xfrm>
          <a:off x="0" y="0"/>
          <a:ext cx="0" cy="0"/>
          <a:chOff x="0" y="0"/>
          <a:chExt cx="0" cy="0"/>
        </a:xfrm>
      </p:grpSpPr>
      <p:pic>
        <p:nvPicPr>
          <p:cNvPr id="18" name="Shape 18"/>
          <p:cNvPicPr preferRelativeResize="0"/>
          <p:nvPr/>
        </p:nvPicPr>
        <p:blipFill>
          <a:blip r:embed="rId2">
            <a:alphaModFix/>
          </a:blip>
          <a:stretch>
            <a:fillRect/>
          </a:stretch>
        </p:blipFill>
        <p:spPr>
          <a:xfrm>
            <a:off x="-13575" y="0"/>
            <a:ext cx="9199950" cy="5143500"/>
          </a:xfrm>
          <a:prstGeom prst="rect">
            <a:avLst/>
          </a:prstGeom>
          <a:noFill/>
          <a:ln>
            <a:noFill/>
          </a:ln>
        </p:spPr>
      </p:pic>
      <p:sp>
        <p:nvSpPr>
          <p:cNvPr id="19" name="Shape 19"/>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0" name="Shape 20"/>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1" name="Shape 2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2" name="Shape 22"/>
        <p:cNvGrpSpPr/>
        <p:nvPr/>
      </p:nvGrpSpPr>
      <p:grpSpPr>
        <a:xfrm>
          <a:off x="0" y="0"/>
          <a:ext cx="0" cy="0"/>
          <a:chOff x="0" y="0"/>
          <a:chExt cx="0" cy="0"/>
        </a:xfrm>
      </p:grpSpPr>
      <p:pic>
        <p:nvPicPr>
          <p:cNvPr id="23" name="Shape 23"/>
          <p:cNvPicPr preferRelativeResize="0"/>
          <p:nvPr/>
        </p:nvPicPr>
        <p:blipFill>
          <a:blip r:embed="rId2">
            <a:alphaModFix/>
          </a:blip>
          <a:stretch>
            <a:fillRect/>
          </a:stretch>
        </p:blipFill>
        <p:spPr>
          <a:xfrm>
            <a:off x="-13575" y="0"/>
            <a:ext cx="9199950" cy="5143500"/>
          </a:xfrm>
          <a:prstGeom prst="rect">
            <a:avLst/>
          </a:prstGeom>
          <a:noFill/>
          <a:ln>
            <a:noFill/>
          </a:ln>
        </p:spPr>
      </p:pic>
      <p:sp>
        <p:nvSpPr>
          <p:cNvPr id="24" name="Shape 24"/>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5" name="Shape 25"/>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6" name="Shape 26"/>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Shape 2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0" name="Shape 30"/>
        <p:cNvGrpSpPr/>
        <p:nvPr/>
      </p:nvGrpSpPr>
      <p:grpSpPr>
        <a:xfrm>
          <a:off x="0" y="0"/>
          <a:ext cx="0" cy="0"/>
          <a:chOff x="0" y="0"/>
          <a:chExt cx="0" cy="0"/>
        </a:xfrm>
      </p:grpSpPr>
      <p:pic>
        <p:nvPicPr>
          <p:cNvPr id="31" name="Shape 31"/>
          <p:cNvPicPr preferRelativeResize="0"/>
          <p:nvPr/>
        </p:nvPicPr>
        <p:blipFill>
          <a:blip r:embed="rId2">
            <a:alphaModFix/>
          </a:blip>
          <a:stretch>
            <a:fillRect/>
          </a:stretch>
        </p:blipFill>
        <p:spPr>
          <a:xfrm>
            <a:off x="-13575" y="0"/>
            <a:ext cx="9199950" cy="5143500"/>
          </a:xfrm>
          <a:prstGeom prst="rect">
            <a:avLst/>
          </a:prstGeom>
          <a:noFill/>
          <a:ln>
            <a:noFill/>
          </a:ln>
        </p:spPr>
      </p:pic>
      <p:sp>
        <p:nvSpPr>
          <p:cNvPr id="32" name="Shape 32"/>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3" name="Shape 33"/>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5" name="Shape 35"/>
        <p:cNvGrpSpPr/>
        <p:nvPr/>
      </p:nvGrpSpPr>
      <p:grpSpPr>
        <a:xfrm>
          <a:off x="0" y="0"/>
          <a:ext cx="0" cy="0"/>
          <a:chOff x="0" y="0"/>
          <a:chExt cx="0" cy="0"/>
        </a:xfrm>
      </p:grpSpPr>
      <p:pic>
        <p:nvPicPr>
          <p:cNvPr id="36" name="Shape 36"/>
          <p:cNvPicPr preferRelativeResize="0"/>
          <p:nvPr/>
        </p:nvPicPr>
        <p:blipFill>
          <a:blip r:embed="rId2">
            <a:alphaModFix/>
          </a:blip>
          <a:stretch>
            <a:fillRect/>
          </a:stretch>
        </p:blipFill>
        <p:spPr>
          <a:xfrm>
            <a:off x="-13575" y="0"/>
            <a:ext cx="9199950" cy="5143500"/>
          </a:xfrm>
          <a:prstGeom prst="rect">
            <a:avLst/>
          </a:prstGeom>
          <a:noFill/>
          <a:ln>
            <a:noFill/>
          </a:ln>
        </p:spPr>
      </p:pic>
      <p:sp>
        <p:nvSpPr>
          <p:cNvPr id="37" name="Shape 37"/>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8" name="Shape 38"/>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9" name="Shape 39"/>
        <p:cNvGrpSpPr/>
        <p:nvPr/>
      </p:nvGrpSpPr>
      <p:grpSpPr>
        <a:xfrm>
          <a:off x="0" y="0"/>
          <a:ext cx="0" cy="0"/>
          <a:chOff x="0" y="0"/>
          <a:chExt cx="0" cy="0"/>
        </a:xfrm>
      </p:grpSpPr>
      <p:pic>
        <p:nvPicPr>
          <p:cNvPr id="40" name="Shape 40"/>
          <p:cNvPicPr preferRelativeResize="0"/>
          <p:nvPr/>
        </p:nvPicPr>
        <p:blipFill>
          <a:blip r:embed="rId2">
            <a:alphaModFix/>
          </a:blip>
          <a:stretch>
            <a:fillRect/>
          </a:stretch>
        </p:blipFill>
        <p:spPr>
          <a:xfrm>
            <a:off x="-13575" y="0"/>
            <a:ext cx="9199950" cy="5143500"/>
          </a:xfrm>
          <a:prstGeom prst="rect">
            <a:avLst/>
          </a:prstGeom>
          <a:noFill/>
          <a:ln>
            <a:noFill/>
          </a:ln>
        </p:spPr>
      </p:pic>
      <p:sp>
        <p:nvSpPr>
          <p:cNvPr id="41" name="Shape 41"/>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42" name="Shape 42"/>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3" name="Shape 43"/>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44" name="Shape 44"/>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5" name="Shape 4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6" name="Shape 46"/>
        <p:cNvGrpSpPr/>
        <p:nvPr/>
      </p:nvGrpSpPr>
      <p:grpSpPr>
        <a:xfrm>
          <a:off x="0" y="0"/>
          <a:ext cx="0" cy="0"/>
          <a:chOff x="0" y="0"/>
          <a:chExt cx="0" cy="0"/>
        </a:xfrm>
      </p:grpSpPr>
      <p:pic>
        <p:nvPicPr>
          <p:cNvPr id="47" name="Shape 47"/>
          <p:cNvPicPr preferRelativeResize="0"/>
          <p:nvPr/>
        </p:nvPicPr>
        <p:blipFill>
          <a:blip r:embed="rId2">
            <a:alphaModFix/>
          </a:blip>
          <a:stretch>
            <a:fillRect/>
          </a:stretch>
        </p:blipFill>
        <p:spPr>
          <a:xfrm>
            <a:off x="-13575" y="0"/>
            <a:ext cx="9199950" cy="5143500"/>
          </a:xfrm>
          <a:prstGeom prst="rect">
            <a:avLst/>
          </a:prstGeom>
          <a:noFill/>
          <a:ln>
            <a:noFill/>
          </a:ln>
        </p:spPr>
      </p:pic>
      <p:sp>
        <p:nvSpPr>
          <p:cNvPr id="48" name="Shape 48"/>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Font typeface="Roboto"/>
              <a:buNone/>
              <a:defRPr sz="2800">
                <a:solidFill>
                  <a:schemeClr val="dk1"/>
                </a:solidFill>
                <a:latin typeface="Roboto"/>
                <a:ea typeface="Roboto"/>
                <a:cs typeface="Roboto"/>
                <a:sym typeface="Roboto"/>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Roboto"/>
              <a:defRPr sz="18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18.png"/><Relationship Id="rId5" Type="http://schemas.openxmlformats.org/officeDocument/2006/relationships/image" Target="../media/image01.png"/><Relationship Id="rId6" Type="http://schemas.openxmlformats.org/officeDocument/2006/relationships/image" Target="../media/image0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0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hyperlink" Target="http://youtube.com/v/4ze5mexqy3s" TargetMode="External"/><Relationship Id="rId4" Type="http://schemas.openxmlformats.org/officeDocument/2006/relationships/image" Target="../media/image0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0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6.png"/><Relationship Id="rId4" Type="http://schemas.openxmlformats.org/officeDocument/2006/relationships/image" Target="../media/image14.png"/><Relationship Id="rId5" Type="http://schemas.openxmlformats.org/officeDocument/2006/relationships/image" Target="../media/image11.png"/><Relationship Id="rId6" Type="http://schemas.openxmlformats.org/officeDocument/2006/relationships/image" Target="../media/image0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05.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0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0.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3.png"/><Relationship Id="rId4" Type="http://schemas.openxmlformats.org/officeDocument/2006/relationships/image" Target="../media/image13.gif"/><Relationship Id="rId5" Type="http://schemas.openxmlformats.org/officeDocument/2006/relationships/image" Target="../media/image15.gif"/><Relationship Id="rId6" Type="http://schemas.openxmlformats.org/officeDocument/2006/relationships/image" Target="../media/image09.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6.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4">
            <a:alphaModFix/>
          </a:blip>
          <a:stretch>
            <a:fillRect/>
          </a:stretch>
        </a:blipFill>
      </p:bgPr>
    </p:bg>
    <p:spTree>
      <p:nvGrpSpPr>
        <p:cNvPr id="70" name="Shape 70"/>
        <p:cNvGrpSpPr/>
        <p:nvPr/>
      </p:nvGrpSpPr>
      <p:grpSpPr>
        <a:xfrm>
          <a:off x="0" y="0"/>
          <a:ext cx="0" cy="0"/>
          <a:chOff x="0" y="0"/>
          <a:chExt cx="0" cy="0"/>
        </a:xfrm>
      </p:grpSpPr>
      <p:pic>
        <p:nvPicPr>
          <p:cNvPr id="71" name="Shape 71"/>
          <p:cNvPicPr preferRelativeResize="0"/>
          <p:nvPr/>
        </p:nvPicPr>
        <p:blipFill>
          <a:blip r:embed="rId5">
            <a:alphaModFix/>
          </a:blip>
          <a:stretch>
            <a:fillRect/>
          </a:stretch>
        </p:blipFill>
        <p:spPr>
          <a:xfrm>
            <a:off x="152400" y="152399"/>
            <a:ext cx="1733050" cy="569425"/>
          </a:xfrm>
          <a:prstGeom prst="rect">
            <a:avLst/>
          </a:prstGeom>
          <a:noFill/>
          <a:ln>
            <a:noFill/>
          </a:ln>
        </p:spPr>
      </p:pic>
      <p:pic>
        <p:nvPicPr>
          <p:cNvPr id="72" name="Shape 72"/>
          <p:cNvPicPr preferRelativeResize="0"/>
          <p:nvPr/>
        </p:nvPicPr>
        <p:blipFill>
          <a:blip r:embed="rId6">
            <a:alphaModFix/>
          </a:blip>
          <a:stretch>
            <a:fillRect/>
          </a:stretch>
        </p:blipFill>
        <p:spPr>
          <a:xfrm>
            <a:off x="8216400" y="4347550"/>
            <a:ext cx="927599" cy="7959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2" name="Shape 132"/>
        <p:cNvGrpSpPr/>
        <p:nvPr/>
      </p:nvGrpSpPr>
      <p:grpSpPr>
        <a:xfrm>
          <a:off x="0" y="0"/>
          <a:ext cx="0" cy="0"/>
          <a:chOff x="0" y="0"/>
          <a:chExt cx="0" cy="0"/>
        </a:xfrm>
      </p:grpSpPr>
      <p:sp>
        <p:nvSpPr>
          <p:cNvPr id="133" name="Shape 133"/>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t>Property Animation API</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7" name="Shape 137"/>
        <p:cNvGrpSpPr/>
        <p:nvPr/>
      </p:nvGrpSpPr>
      <p:grpSpPr>
        <a:xfrm>
          <a:off x="0" y="0"/>
          <a:ext cx="0" cy="0"/>
          <a:chOff x="0" y="0"/>
          <a:chExt cx="0" cy="0"/>
        </a:xfrm>
      </p:grpSpPr>
      <p:sp>
        <p:nvSpPr>
          <p:cNvPr id="138" name="Shape 13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latin typeface="Consolas"/>
                <a:ea typeface="Consolas"/>
                <a:cs typeface="Consolas"/>
                <a:sym typeface="Consolas"/>
              </a:rPr>
              <a:t>a</a:t>
            </a:r>
            <a:r>
              <a:rPr lang="en">
                <a:latin typeface="Consolas"/>
                <a:ea typeface="Consolas"/>
                <a:cs typeface="Consolas"/>
                <a:sym typeface="Consolas"/>
              </a:rPr>
              <a:t>ndroid.animation</a:t>
            </a:r>
          </a:p>
          <a:p>
            <a:pPr lvl="0">
              <a:spcBef>
                <a:spcPts val="0"/>
              </a:spcBef>
              <a:buNone/>
            </a:pPr>
            <a:r>
              <a:rPr lang="en"/>
              <a:t>The Animator.class</a:t>
            </a:r>
          </a:p>
        </p:txBody>
      </p:sp>
      <p:sp>
        <p:nvSpPr>
          <p:cNvPr id="139" name="Shape 139"/>
          <p:cNvSpPr txBox="1"/>
          <p:nvPr>
            <p:ph idx="1" type="body"/>
          </p:nvPr>
        </p:nvSpPr>
        <p:spPr>
          <a:xfrm>
            <a:off x="311700" y="1533475"/>
            <a:ext cx="8520600" cy="3416400"/>
          </a:xfrm>
          <a:prstGeom prst="rect">
            <a:avLst/>
          </a:prstGeom>
        </p:spPr>
        <p:txBody>
          <a:bodyPr anchorCtr="0" anchor="t" bIns="91425" lIns="91425" rIns="91425" tIns="91425">
            <a:noAutofit/>
          </a:bodyPr>
          <a:lstStyle/>
          <a:p>
            <a:pPr indent="-228600" lvl="0" marL="457200" rtl="0">
              <a:lnSpc>
                <a:spcPct val="200000"/>
              </a:lnSpc>
              <a:spcBef>
                <a:spcPts val="0"/>
              </a:spcBef>
            </a:pPr>
            <a:r>
              <a:rPr lang="en"/>
              <a:t>AnimatorSet</a:t>
            </a:r>
          </a:p>
          <a:p>
            <a:pPr indent="-228600" lvl="0" marL="457200" rtl="0">
              <a:lnSpc>
                <a:spcPct val="200000"/>
              </a:lnSpc>
              <a:spcBef>
                <a:spcPts val="0"/>
              </a:spcBef>
            </a:pPr>
            <a:r>
              <a:rPr lang="en"/>
              <a:t>ValueAnimator</a:t>
            </a:r>
          </a:p>
          <a:p>
            <a:pPr indent="-228600" lvl="0" marL="457200" rtl="0">
              <a:lnSpc>
                <a:spcPct val="200000"/>
              </a:lnSpc>
              <a:spcBef>
                <a:spcPts val="0"/>
              </a:spcBef>
            </a:pPr>
            <a:r>
              <a:rPr lang="en"/>
              <a:t>ObjectAnimator</a:t>
            </a:r>
          </a:p>
          <a:p>
            <a:pPr indent="-228600" lvl="0" marL="457200">
              <a:lnSpc>
                <a:spcPct val="200000"/>
              </a:lnSpc>
              <a:spcBef>
                <a:spcPts val="0"/>
              </a:spcBef>
            </a:pPr>
            <a:r>
              <a:rPr lang="en"/>
              <a:t>TimeAnimator</a:t>
            </a:r>
          </a:p>
        </p:txBody>
      </p:sp>
      <p:pic>
        <p:nvPicPr>
          <p:cNvPr id="140" name="Shape 140"/>
          <p:cNvPicPr preferRelativeResize="0"/>
          <p:nvPr/>
        </p:nvPicPr>
        <p:blipFill>
          <a:blip r:embed="rId3">
            <a:alphaModFix/>
          </a:blip>
          <a:stretch>
            <a:fillRect/>
          </a:stretch>
        </p:blipFill>
        <p:spPr>
          <a:xfrm>
            <a:off x="435525" y="1649850"/>
            <a:ext cx="256500" cy="256500"/>
          </a:xfrm>
          <a:prstGeom prst="rect">
            <a:avLst/>
          </a:prstGeom>
          <a:noFill/>
          <a:ln>
            <a:noFill/>
          </a:ln>
        </p:spPr>
      </p:pic>
      <p:pic>
        <p:nvPicPr>
          <p:cNvPr id="141" name="Shape 141"/>
          <p:cNvPicPr preferRelativeResize="0"/>
          <p:nvPr/>
        </p:nvPicPr>
        <p:blipFill>
          <a:blip r:embed="rId3">
            <a:alphaModFix/>
          </a:blip>
          <a:stretch>
            <a:fillRect/>
          </a:stretch>
        </p:blipFill>
        <p:spPr>
          <a:xfrm>
            <a:off x="435525" y="2196612"/>
            <a:ext cx="256500" cy="256500"/>
          </a:xfrm>
          <a:prstGeom prst="rect">
            <a:avLst/>
          </a:prstGeom>
          <a:noFill/>
          <a:ln>
            <a:noFill/>
          </a:ln>
        </p:spPr>
      </p:pic>
      <p:pic>
        <p:nvPicPr>
          <p:cNvPr id="142" name="Shape 142"/>
          <p:cNvPicPr preferRelativeResize="0"/>
          <p:nvPr/>
        </p:nvPicPr>
        <p:blipFill>
          <a:blip r:embed="rId3">
            <a:alphaModFix/>
          </a:blip>
          <a:stretch>
            <a:fillRect/>
          </a:stretch>
        </p:blipFill>
        <p:spPr>
          <a:xfrm>
            <a:off x="435525" y="2743375"/>
            <a:ext cx="256500" cy="256500"/>
          </a:xfrm>
          <a:prstGeom prst="rect">
            <a:avLst/>
          </a:prstGeom>
          <a:noFill/>
          <a:ln>
            <a:noFill/>
          </a:ln>
        </p:spPr>
      </p:pic>
      <p:pic>
        <p:nvPicPr>
          <p:cNvPr id="143" name="Shape 143"/>
          <p:cNvPicPr preferRelativeResize="0"/>
          <p:nvPr/>
        </p:nvPicPr>
        <p:blipFill>
          <a:blip r:embed="rId3">
            <a:alphaModFix/>
          </a:blip>
          <a:stretch>
            <a:fillRect/>
          </a:stretch>
        </p:blipFill>
        <p:spPr>
          <a:xfrm>
            <a:off x="435525" y="3290125"/>
            <a:ext cx="256500" cy="256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7" name="Shape 147"/>
        <p:cNvGrpSpPr/>
        <p:nvPr/>
      </p:nvGrpSpPr>
      <p:grpSpPr>
        <a:xfrm>
          <a:off x="0" y="0"/>
          <a:ext cx="0" cy="0"/>
          <a:chOff x="0" y="0"/>
          <a:chExt cx="0" cy="0"/>
        </a:xfrm>
      </p:grpSpPr>
      <p:sp>
        <p:nvSpPr>
          <p:cNvPr id="148" name="Shape 148"/>
          <p:cNvSpPr/>
          <p:nvPr/>
        </p:nvSpPr>
        <p:spPr>
          <a:xfrm>
            <a:off x="327900" y="1152375"/>
            <a:ext cx="8504400" cy="34197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9" name="Shape 149"/>
          <p:cNvSpPr txBox="1"/>
          <p:nvPr>
            <p:ph idx="1" type="body"/>
          </p:nvPr>
        </p:nvSpPr>
        <p:spPr>
          <a:xfrm>
            <a:off x="311700" y="1146750"/>
            <a:ext cx="8520600" cy="3422100"/>
          </a:xfrm>
          <a:prstGeom prst="rect">
            <a:avLst/>
          </a:prstGeom>
        </p:spPr>
        <p:txBody>
          <a:bodyPr anchorCtr="0" anchor="t" bIns="91425" lIns="91425" rIns="91425" tIns="91425">
            <a:noAutofit/>
          </a:bodyPr>
          <a:lstStyle/>
          <a:p>
            <a:pPr lvl="0">
              <a:lnSpc>
                <a:spcPct val="115000"/>
              </a:lnSpc>
              <a:spcBef>
                <a:spcPts val="0"/>
              </a:spcBef>
              <a:spcAft>
                <a:spcPts val="0"/>
              </a:spcAft>
              <a:buClr>
                <a:schemeClr val="dk1"/>
              </a:buClr>
              <a:buSzPct val="91666"/>
              <a:buFont typeface="Arial"/>
              <a:buNone/>
            </a:pPr>
            <a:r>
              <a:rPr lang="en" sz="1200">
                <a:solidFill>
                  <a:srgbClr val="A9B7C6"/>
                </a:solidFill>
                <a:highlight>
                  <a:srgbClr val="2B2B2B"/>
                </a:highlight>
                <a:latin typeface="Arial"/>
                <a:ea typeface="Arial"/>
                <a:cs typeface="Arial"/>
                <a:sym typeface="Arial"/>
              </a:rPr>
              <a:t>ValueAnimator valueAnimator =  ValueAnimator.</a:t>
            </a:r>
            <a:r>
              <a:rPr i="1" lang="en" sz="1200">
                <a:solidFill>
                  <a:srgbClr val="A9B7C6"/>
                </a:solidFill>
                <a:highlight>
                  <a:srgbClr val="2B2B2B"/>
                </a:highlight>
                <a:latin typeface="Arial"/>
                <a:ea typeface="Arial"/>
                <a:cs typeface="Arial"/>
                <a:sym typeface="Arial"/>
              </a:rPr>
              <a:t>ofInt</a:t>
            </a:r>
            <a:r>
              <a:rPr lang="en" sz="1200">
                <a:solidFill>
                  <a:srgbClr val="A9B7C6"/>
                </a:solidFill>
                <a:highlight>
                  <a:srgbClr val="2B2B2B"/>
                </a:highlight>
                <a:latin typeface="Arial"/>
                <a:ea typeface="Arial"/>
                <a:cs typeface="Arial"/>
                <a:sym typeface="Arial"/>
              </a:rPr>
              <a:t>(</a:t>
            </a:r>
            <a:r>
              <a:rPr lang="en" sz="1200">
                <a:solidFill>
                  <a:srgbClr val="6897BB"/>
                </a:solidFill>
                <a:highlight>
                  <a:srgbClr val="2B2B2B"/>
                </a:highlight>
                <a:latin typeface="Arial"/>
                <a:ea typeface="Arial"/>
                <a:cs typeface="Arial"/>
                <a:sym typeface="Arial"/>
              </a:rPr>
              <a:t>0</a:t>
            </a:r>
            <a:r>
              <a:rPr lang="en" sz="1200">
                <a:solidFill>
                  <a:srgbClr val="CC7832"/>
                </a:solidFill>
                <a:highlight>
                  <a:srgbClr val="2B2B2B"/>
                </a:highlight>
                <a:latin typeface="Arial"/>
                <a:ea typeface="Arial"/>
                <a:cs typeface="Arial"/>
                <a:sym typeface="Arial"/>
              </a:rPr>
              <a:t>,</a:t>
            </a:r>
            <a:r>
              <a:rPr lang="en" sz="1200">
                <a:solidFill>
                  <a:srgbClr val="6897BB"/>
                </a:solidFill>
                <a:highlight>
                  <a:srgbClr val="2B2B2B"/>
                </a:highlight>
                <a:latin typeface="Arial"/>
                <a:ea typeface="Arial"/>
                <a:cs typeface="Arial"/>
                <a:sym typeface="Arial"/>
              </a:rPr>
              <a:t>100</a:t>
            </a:r>
            <a:r>
              <a:rPr lang="en" sz="1200">
                <a:solidFill>
                  <a:srgbClr val="A9B7C6"/>
                </a:solidFill>
                <a:highlight>
                  <a:srgbClr val="2B2B2B"/>
                </a:highlight>
                <a:latin typeface="Arial"/>
                <a:ea typeface="Arial"/>
                <a:cs typeface="Arial"/>
                <a:sym typeface="Arial"/>
              </a:rPr>
              <a:t>)</a:t>
            </a:r>
            <a:r>
              <a:rPr lang="en" sz="1200">
                <a:solidFill>
                  <a:srgbClr val="CC7832"/>
                </a:solidFill>
                <a:highlight>
                  <a:srgbClr val="2B2B2B"/>
                </a:highlight>
                <a:latin typeface="Arial"/>
                <a:ea typeface="Arial"/>
                <a:cs typeface="Arial"/>
                <a:sym typeface="Arial"/>
              </a:rPr>
              <a:t>;</a:t>
            </a:r>
          </a:p>
          <a:p>
            <a:pPr lvl="0">
              <a:lnSpc>
                <a:spcPct val="115000"/>
              </a:lnSpc>
              <a:spcBef>
                <a:spcPts val="0"/>
              </a:spcBef>
              <a:spcAft>
                <a:spcPts val="0"/>
              </a:spcAft>
              <a:buClr>
                <a:schemeClr val="dk1"/>
              </a:buClr>
              <a:buSzPct val="91666"/>
              <a:buFont typeface="Arial"/>
              <a:buNone/>
            </a:pPr>
            <a:r>
              <a:rPr lang="en" sz="1200">
                <a:solidFill>
                  <a:srgbClr val="A9B7C6"/>
                </a:solidFill>
                <a:highlight>
                  <a:srgbClr val="2B2B2B"/>
                </a:highlight>
                <a:latin typeface="Arial"/>
                <a:ea typeface="Arial"/>
                <a:cs typeface="Arial"/>
                <a:sym typeface="Arial"/>
              </a:rPr>
              <a:t>valueAnimator.setDuration(</a:t>
            </a:r>
            <a:r>
              <a:rPr lang="en" sz="1200">
                <a:solidFill>
                  <a:srgbClr val="6897BB"/>
                </a:solidFill>
                <a:highlight>
                  <a:srgbClr val="2B2B2B"/>
                </a:highlight>
                <a:latin typeface="Arial"/>
                <a:ea typeface="Arial"/>
                <a:cs typeface="Arial"/>
                <a:sym typeface="Arial"/>
              </a:rPr>
              <a:t>1000</a:t>
            </a:r>
            <a:r>
              <a:rPr lang="en" sz="1200">
                <a:solidFill>
                  <a:srgbClr val="A9B7C6"/>
                </a:solidFill>
                <a:highlight>
                  <a:srgbClr val="2B2B2B"/>
                </a:highlight>
                <a:latin typeface="Arial"/>
                <a:ea typeface="Arial"/>
                <a:cs typeface="Arial"/>
                <a:sym typeface="Arial"/>
              </a:rPr>
              <a:t>)</a:t>
            </a:r>
            <a:r>
              <a:rPr lang="en" sz="1200">
                <a:solidFill>
                  <a:srgbClr val="CC7832"/>
                </a:solidFill>
                <a:highlight>
                  <a:srgbClr val="2B2B2B"/>
                </a:highlight>
                <a:latin typeface="Arial"/>
                <a:ea typeface="Arial"/>
                <a:cs typeface="Arial"/>
                <a:sym typeface="Arial"/>
              </a:rPr>
              <a:t>;</a:t>
            </a:r>
          </a:p>
          <a:p>
            <a:pPr lvl="0" rtl="0">
              <a:lnSpc>
                <a:spcPct val="115000"/>
              </a:lnSpc>
              <a:spcBef>
                <a:spcPts val="0"/>
              </a:spcBef>
              <a:spcAft>
                <a:spcPts val="0"/>
              </a:spcAft>
              <a:buNone/>
            </a:pPr>
            <a:r>
              <a:rPr lang="en" sz="1200">
                <a:solidFill>
                  <a:srgbClr val="A9B7C6"/>
                </a:solidFill>
                <a:highlight>
                  <a:srgbClr val="2B2B2B"/>
                </a:highlight>
                <a:latin typeface="Arial"/>
                <a:ea typeface="Arial"/>
                <a:cs typeface="Arial"/>
                <a:sym typeface="Arial"/>
              </a:rPr>
              <a:t>valueAnimator.start()</a:t>
            </a:r>
            <a:r>
              <a:rPr lang="en" sz="1200">
                <a:solidFill>
                  <a:srgbClr val="CC7832"/>
                </a:solidFill>
                <a:highlight>
                  <a:srgbClr val="2B2B2B"/>
                </a:highlight>
                <a:latin typeface="Arial"/>
                <a:ea typeface="Arial"/>
                <a:cs typeface="Arial"/>
                <a:sym typeface="Arial"/>
              </a:rPr>
              <a:t>;</a:t>
            </a:r>
          </a:p>
          <a:p>
            <a:pPr lvl="0">
              <a:lnSpc>
                <a:spcPct val="115000"/>
              </a:lnSpc>
              <a:spcBef>
                <a:spcPts val="0"/>
              </a:spcBef>
              <a:spcAft>
                <a:spcPts val="0"/>
              </a:spcAft>
              <a:buNone/>
            </a:pPr>
            <a:r>
              <a:t/>
            </a:r>
            <a:endParaRPr sz="1200">
              <a:solidFill>
                <a:srgbClr val="CC7832"/>
              </a:solidFill>
              <a:highlight>
                <a:srgbClr val="2B2B2B"/>
              </a:highlight>
              <a:latin typeface="Arial"/>
              <a:ea typeface="Arial"/>
              <a:cs typeface="Arial"/>
              <a:sym typeface="Arial"/>
            </a:endParaRPr>
          </a:p>
          <a:p>
            <a:pPr lvl="0" rtl="0">
              <a:lnSpc>
                <a:spcPct val="115000"/>
              </a:lnSpc>
              <a:spcBef>
                <a:spcPts val="0"/>
              </a:spcBef>
              <a:spcAft>
                <a:spcPts val="0"/>
              </a:spcAft>
              <a:buNone/>
            </a:pPr>
            <a:r>
              <a:rPr lang="en" sz="1200">
                <a:solidFill>
                  <a:srgbClr val="CC7832"/>
                </a:solidFill>
                <a:highlight>
                  <a:srgbClr val="2B2B2B"/>
                </a:highlight>
                <a:latin typeface="Arial"/>
                <a:ea typeface="Arial"/>
                <a:cs typeface="Arial"/>
                <a:sym typeface="Arial"/>
              </a:rPr>
              <a:t>… </a:t>
            </a:r>
          </a:p>
          <a:p>
            <a:pPr lvl="0" rtl="0">
              <a:lnSpc>
                <a:spcPct val="115000"/>
              </a:lnSpc>
              <a:spcBef>
                <a:spcPts val="0"/>
              </a:spcBef>
              <a:spcAft>
                <a:spcPts val="0"/>
              </a:spcAft>
              <a:buNone/>
            </a:pPr>
            <a:r>
              <a:t/>
            </a:r>
            <a:endParaRPr sz="1200">
              <a:solidFill>
                <a:srgbClr val="CC7832"/>
              </a:solidFill>
              <a:highlight>
                <a:srgbClr val="2B2B2B"/>
              </a:highlight>
              <a:latin typeface="Arial"/>
              <a:ea typeface="Arial"/>
              <a:cs typeface="Arial"/>
              <a:sym typeface="Arial"/>
            </a:endParaRPr>
          </a:p>
          <a:p>
            <a:pPr lvl="0" rtl="0">
              <a:lnSpc>
                <a:spcPct val="115000"/>
              </a:lnSpc>
              <a:spcBef>
                <a:spcPts val="0"/>
              </a:spcBef>
              <a:spcAft>
                <a:spcPts val="0"/>
              </a:spcAft>
              <a:buNone/>
            </a:pPr>
            <a:r>
              <a:rPr lang="en" sz="1200">
                <a:solidFill>
                  <a:srgbClr val="CC7832"/>
                </a:solidFill>
                <a:highlight>
                  <a:srgbClr val="2B2B2B"/>
                </a:highlight>
                <a:latin typeface="Arial"/>
                <a:ea typeface="Arial"/>
                <a:cs typeface="Arial"/>
                <a:sym typeface="Arial"/>
              </a:rPr>
              <a:t>…</a:t>
            </a:r>
          </a:p>
          <a:p>
            <a:pPr lvl="0">
              <a:lnSpc>
                <a:spcPct val="115000"/>
              </a:lnSpc>
              <a:spcBef>
                <a:spcPts val="0"/>
              </a:spcBef>
              <a:spcAft>
                <a:spcPts val="0"/>
              </a:spcAft>
              <a:buNone/>
            </a:pPr>
            <a:r>
              <a:t/>
            </a:r>
            <a:endParaRPr sz="1200">
              <a:solidFill>
                <a:srgbClr val="CC7832"/>
              </a:solidFill>
              <a:highlight>
                <a:srgbClr val="2B2B2B"/>
              </a:highlight>
              <a:latin typeface="Arial"/>
              <a:ea typeface="Arial"/>
              <a:cs typeface="Arial"/>
              <a:sym typeface="Arial"/>
            </a:endParaRPr>
          </a:p>
          <a:p>
            <a:pPr lvl="0">
              <a:lnSpc>
                <a:spcPct val="115000"/>
              </a:lnSpc>
              <a:spcBef>
                <a:spcPts val="0"/>
              </a:spcBef>
              <a:spcAft>
                <a:spcPts val="0"/>
              </a:spcAft>
              <a:buNone/>
            </a:pPr>
            <a:r>
              <a:rPr lang="en" sz="1200">
                <a:solidFill>
                  <a:srgbClr val="9876AA"/>
                </a:solidFill>
                <a:highlight>
                  <a:srgbClr val="2B2B2B"/>
                </a:highlight>
                <a:latin typeface="Arial"/>
                <a:ea typeface="Arial"/>
                <a:cs typeface="Arial"/>
                <a:sym typeface="Arial"/>
              </a:rPr>
              <a:t>valueAnimator</a:t>
            </a:r>
            <a:r>
              <a:rPr lang="en" sz="1200">
                <a:solidFill>
                  <a:srgbClr val="A9B7C6"/>
                </a:solidFill>
                <a:highlight>
                  <a:srgbClr val="2B2B2B"/>
                </a:highlight>
                <a:latin typeface="Arial"/>
                <a:ea typeface="Arial"/>
                <a:cs typeface="Arial"/>
                <a:sym typeface="Arial"/>
              </a:rPr>
              <a:t>.addUpdateListener(</a:t>
            </a:r>
            <a:r>
              <a:rPr lang="en" sz="1200">
                <a:solidFill>
                  <a:srgbClr val="CC7832"/>
                </a:solidFill>
                <a:highlight>
                  <a:srgbClr val="2B2B2B"/>
                </a:highlight>
                <a:latin typeface="Arial"/>
                <a:ea typeface="Arial"/>
                <a:cs typeface="Arial"/>
                <a:sym typeface="Arial"/>
              </a:rPr>
              <a:t>new </a:t>
            </a:r>
            <a:r>
              <a:rPr lang="en" sz="1200">
                <a:solidFill>
                  <a:srgbClr val="A9B7C6"/>
                </a:solidFill>
                <a:highlight>
                  <a:srgbClr val="2B2B2B"/>
                </a:highlight>
                <a:latin typeface="Arial"/>
                <a:ea typeface="Arial"/>
                <a:cs typeface="Arial"/>
                <a:sym typeface="Arial"/>
              </a:rPr>
              <a:t>ValueAnimator.AnimatorUpdateListener() {</a:t>
            </a:r>
          </a:p>
          <a:p>
            <a:pPr lvl="0">
              <a:lnSpc>
                <a:spcPct val="115000"/>
              </a:lnSpc>
              <a:spcBef>
                <a:spcPts val="0"/>
              </a:spcBef>
              <a:spcAft>
                <a:spcPts val="0"/>
              </a:spcAft>
              <a:buNone/>
            </a:pPr>
            <a:r>
              <a:rPr lang="en" sz="1200">
                <a:solidFill>
                  <a:srgbClr val="A9B7C6"/>
                </a:solidFill>
                <a:highlight>
                  <a:srgbClr val="2B2B2B"/>
                </a:highlight>
                <a:latin typeface="Arial"/>
                <a:ea typeface="Arial"/>
                <a:cs typeface="Arial"/>
                <a:sym typeface="Arial"/>
              </a:rPr>
              <a:t>   </a:t>
            </a:r>
            <a:r>
              <a:rPr lang="en" sz="1200">
                <a:solidFill>
                  <a:srgbClr val="BBB529"/>
                </a:solidFill>
                <a:highlight>
                  <a:srgbClr val="2B2B2B"/>
                </a:highlight>
                <a:latin typeface="Arial"/>
                <a:ea typeface="Arial"/>
                <a:cs typeface="Arial"/>
                <a:sym typeface="Arial"/>
              </a:rPr>
              <a:t>@Override</a:t>
            </a:r>
          </a:p>
          <a:p>
            <a:pPr lvl="0">
              <a:lnSpc>
                <a:spcPct val="115000"/>
              </a:lnSpc>
              <a:spcBef>
                <a:spcPts val="0"/>
              </a:spcBef>
              <a:spcAft>
                <a:spcPts val="0"/>
              </a:spcAft>
              <a:buNone/>
            </a:pPr>
            <a:r>
              <a:rPr lang="en" sz="1200">
                <a:solidFill>
                  <a:srgbClr val="BBB529"/>
                </a:solidFill>
                <a:highlight>
                  <a:srgbClr val="2B2B2B"/>
                </a:highlight>
                <a:latin typeface="Arial"/>
                <a:ea typeface="Arial"/>
                <a:cs typeface="Arial"/>
                <a:sym typeface="Arial"/>
              </a:rPr>
              <a:t>   </a:t>
            </a:r>
            <a:r>
              <a:rPr lang="en" sz="1200">
                <a:solidFill>
                  <a:srgbClr val="CC7832"/>
                </a:solidFill>
                <a:highlight>
                  <a:srgbClr val="2B2B2B"/>
                </a:highlight>
                <a:latin typeface="Arial"/>
                <a:ea typeface="Arial"/>
                <a:cs typeface="Arial"/>
                <a:sym typeface="Arial"/>
              </a:rPr>
              <a:t>public void </a:t>
            </a:r>
            <a:r>
              <a:rPr lang="en" sz="1200">
                <a:solidFill>
                  <a:srgbClr val="FFC66D"/>
                </a:solidFill>
                <a:highlight>
                  <a:srgbClr val="2B2B2B"/>
                </a:highlight>
                <a:latin typeface="Arial"/>
                <a:ea typeface="Arial"/>
                <a:cs typeface="Arial"/>
                <a:sym typeface="Arial"/>
              </a:rPr>
              <a:t>onAnimationUpdate</a:t>
            </a:r>
            <a:r>
              <a:rPr lang="en" sz="1200">
                <a:solidFill>
                  <a:srgbClr val="A9B7C6"/>
                </a:solidFill>
                <a:highlight>
                  <a:srgbClr val="2B2B2B"/>
                </a:highlight>
                <a:latin typeface="Arial"/>
                <a:ea typeface="Arial"/>
                <a:cs typeface="Arial"/>
                <a:sym typeface="Arial"/>
              </a:rPr>
              <a:t>(ValueAnimator valueAnimator) {</a:t>
            </a:r>
          </a:p>
          <a:p>
            <a:pPr lvl="0">
              <a:lnSpc>
                <a:spcPct val="115000"/>
              </a:lnSpc>
              <a:spcBef>
                <a:spcPts val="0"/>
              </a:spcBef>
              <a:spcAft>
                <a:spcPts val="0"/>
              </a:spcAft>
              <a:buNone/>
            </a:pPr>
            <a:r>
              <a:rPr lang="en" sz="1200">
                <a:solidFill>
                  <a:srgbClr val="A9B7C6"/>
                </a:solidFill>
                <a:highlight>
                  <a:srgbClr val="2B2B2B"/>
                </a:highlight>
                <a:latin typeface="Arial"/>
                <a:ea typeface="Arial"/>
                <a:cs typeface="Arial"/>
                <a:sym typeface="Arial"/>
              </a:rPr>
              <a:t>       </a:t>
            </a:r>
            <a:r>
              <a:rPr lang="en" sz="1200">
                <a:solidFill>
                  <a:srgbClr val="CC7832"/>
                </a:solidFill>
                <a:highlight>
                  <a:srgbClr val="2B2B2B"/>
                </a:highlight>
                <a:latin typeface="Arial"/>
                <a:ea typeface="Arial"/>
                <a:cs typeface="Arial"/>
                <a:sym typeface="Arial"/>
              </a:rPr>
              <a:t>int </a:t>
            </a:r>
            <a:r>
              <a:rPr lang="en" sz="1200">
                <a:solidFill>
                  <a:srgbClr val="A9B7C6"/>
                </a:solidFill>
                <a:highlight>
                  <a:srgbClr val="2B2B2B"/>
                </a:highlight>
                <a:latin typeface="Arial"/>
                <a:ea typeface="Arial"/>
                <a:cs typeface="Arial"/>
                <a:sym typeface="Arial"/>
              </a:rPr>
              <a:t>value = (</a:t>
            </a:r>
            <a:r>
              <a:rPr lang="en" sz="1200">
                <a:solidFill>
                  <a:srgbClr val="CC7832"/>
                </a:solidFill>
                <a:highlight>
                  <a:srgbClr val="2B2B2B"/>
                </a:highlight>
                <a:latin typeface="Arial"/>
                <a:ea typeface="Arial"/>
                <a:cs typeface="Arial"/>
                <a:sym typeface="Arial"/>
              </a:rPr>
              <a:t>int</a:t>
            </a:r>
            <a:r>
              <a:rPr lang="en" sz="1200">
                <a:solidFill>
                  <a:srgbClr val="A9B7C6"/>
                </a:solidFill>
                <a:highlight>
                  <a:srgbClr val="2B2B2B"/>
                </a:highlight>
                <a:latin typeface="Arial"/>
                <a:ea typeface="Arial"/>
                <a:cs typeface="Arial"/>
                <a:sym typeface="Arial"/>
              </a:rPr>
              <a:t>) valueAnimator.getAnimatedValue()</a:t>
            </a:r>
            <a:r>
              <a:rPr lang="en" sz="1200">
                <a:solidFill>
                  <a:srgbClr val="CC7832"/>
                </a:solidFill>
                <a:highlight>
                  <a:srgbClr val="2B2B2B"/>
                </a:highlight>
                <a:latin typeface="Arial"/>
                <a:ea typeface="Arial"/>
                <a:cs typeface="Arial"/>
                <a:sym typeface="Arial"/>
              </a:rPr>
              <a:t>;</a:t>
            </a:r>
          </a:p>
          <a:p>
            <a:pPr lvl="0">
              <a:lnSpc>
                <a:spcPct val="115000"/>
              </a:lnSpc>
              <a:spcBef>
                <a:spcPts val="0"/>
              </a:spcBef>
              <a:spcAft>
                <a:spcPts val="0"/>
              </a:spcAft>
              <a:buNone/>
            </a:pPr>
            <a:r>
              <a:rPr lang="en" sz="1200">
                <a:solidFill>
                  <a:srgbClr val="CC7832"/>
                </a:solidFill>
                <a:highlight>
                  <a:srgbClr val="2B2B2B"/>
                </a:highlight>
                <a:latin typeface="Arial"/>
                <a:ea typeface="Arial"/>
                <a:cs typeface="Arial"/>
                <a:sym typeface="Arial"/>
              </a:rPr>
              <a:t>   </a:t>
            </a:r>
            <a:r>
              <a:rPr lang="en" sz="1200">
                <a:solidFill>
                  <a:srgbClr val="A9B7C6"/>
                </a:solidFill>
                <a:highlight>
                  <a:srgbClr val="2B2B2B"/>
                </a:highlight>
                <a:latin typeface="Arial"/>
                <a:ea typeface="Arial"/>
                <a:cs typeface="Arial"/>
                <a:sym typeface="Arial"/>
              </a:rPr>
              <a:t>}</a:t>
            </a:r>
          </a:p>
          <a:p>
            <a:pPr lvl="0" rtl="0">
              <a:lnSpc>
                <a:spcPct val="115000"/>
              </a:lnSpc>
              <a:spcBef>
                <a:spcPts val="0"/>
              </a:spcBef>
              <a:spcAft>
                <a:spcPts val="0"/>
              </a:spcAft>
              <a:buNone/>
            </a:pPr>
            <a:r>
              <a:rPr lang="en" sz="1200">
                <a:solidFill>
                  <a:srgbClr val="A9B7C6"/>
                </a:solidFill>
                <a:highlight>
                  <a:srgbClr val="2B2B2B"/>
                </a:highlight>
                <a:latin typeface="Arial"/>
                <a:ea typeface="Arial"/>
                <a:cs typeface="Arial"/>
                <a:sym typeface="Arial"/>
              </a:rPr>
              <a:t>})</a:t>
            </a:r>
            <a:r>
              <a:rPr lang="en" sz="1200">
                <a:solidFill>
                  <a:srgbClr val="CC7832"/>
                </a:solidFill>
                <a:highlight>
                  <a:srgbClr val="2B2B2B"/>
                </a:highlight>
                <a:latin typeface="Arial"/>
                <a:ea typeface="Arial"/>
                <a:cs typeface="Arial"/>
                <a:sym typeface="Arial"/>
              </a:rPr>
              <a:t>;</a:t>
            </a:r>
          </a:p>
        </p:txBody>
      </p:sp>
      <p:sp>
        <p:nvSpPr>
          <p:cNvPr id="150" name="Shape 150"/>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latin typeface="Consolas"/>
                <a:ea typeface="Consolas"/>
                <a:cs typeface="Consolas"/>
                <a:sym typeface="Consolas"/>
              </a:rPr>
              <a:t>ValueAnimator.class</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4" name="Shape 154"/>
        <p:cNvGrpSpPr/>
        <p:nvPr/>
      </p:nvGrpSpPr>
      <p:grpSpPr>
        <a:xfrm>
          <a:off x="0" y="0"/>
          <a:ext cx="0" cy="0"/>
          <a:chOff x="0" y="0"/>
          <a:chExt cx="0" cy="0"/>
        </a:xfrm>
      </p:grpSpPr>
      <p:sp>
        <p:nvSpPr>
          <p:cNvPr id="155" name="Shape 155"/>
          <p:cNvSpPr/>
          <p:nvPr/>
        </p:nvSpPr>
        <p:spPr>
          <a:xfrm>
            <a:off x="327900" y="995600"/>
            <a:ext cx="8504400" cy="40287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56" name="Shape 156"/>
          <p:cNvSpPr txBox="1"/>
          <p:nvPr>
            <p:ph idx="1" type="body"/>
          </p:nvPr>
        </p:nvSpPr>
        <p:spPr>
          <a:xfrm>
            <a:off x="311700" y="941525"/>
            <a:ext cx="8520600" cy="3551100"/>
          </a:xfrm>
          <a:prstGeom prst="rect">
            <a:avLst/>
          </a:prstGeom>
        </p:spPr>
        <p:txBody>
          <a:bodyPr anchorCtr="0" anchor="t" bIns="91425" lIns="91425" rIns="91425" tIns="91425">
            <a:noAutofit/>
          </a:bodyPr>
          <a:lstStyle/>
          <a:p>
            <a:pPr lvl="0" rtl="0">
              <a:lnSpc>
                <a:spcPct val="115000"/>
              </a:lnSpc>
              <a:spcBef>
                <a:spcPts val="0"/>
              </a:spcBef>
              <a:spcAft>
                <a:spcPts val="0"/>
              </a:spcAft>
              <a:buNone/>
            </a:pPr>
            <a:r>
              <a:rPr lang="en" sz="1200">
                <a:solidFill>
                  <a:srgbClr val="E8BF6A"/>
                </a:solidFill>
                <a:highlight>
                  <a:srgbClr val="2B2B2B"/>
                </a:highlight>
                <a:latin typeface="Arial"/>
                <a:ea typeface="Arial"/>
                <a:cs typeface="Arial"/>
                <a:sym typeface="Arial"/>
              </a:rPr>
              <a:t>&lt;animator</a:t>
            </a:r>
          </a:p>
          <a:p>
            <a:pPr lvl="0" rtl="0">
              <a:lnSpc>
                <a:spcPct val="115000"/>
              </a:lnSpc>
              <a:spcBef>
                <a:spcPts val="0"/>
              </a:spcBef>
              <a:spcAft>
                <a:spcPts val="0"/>
              </a:spcAft>
              <a:buNone/>
            </a:pPr>
            <a:r>
              <a:rPr lang="en" sz="1200">
                <a:solidFill>
                  <a:srgbClr val="E8BF6A"/>
                </a:solidFill>
                <a:highlight>
                  <a:srgbClr val="2B2B2B"/>
                </a:highlight>
                <a:latin typeface="Arial"/>
                <a:ea typeface="Arial"/>
                <a:cs typeface="Arial"/>
                <a:sym typeface="Arial"/>
              </a:rPr>
              <a:t>   </a:t>
            </a:r>
            <a:r>
              <a:rPr lang="en" sz="1200">
                <a:solidFill>
                  <a:srgbClr val="BABABA"/>
                </a:solidFill>
                <a:highlight>
                  <a:srgbClr val="2B2B2B"/>
                </a:highlight>
                <a:latin typeface="Arial"/>
                <a:ea typeface="Arial"/>
                <a:cs typeface="Arial"/>
                <a:sym typeface="Arial"/>
              </a:rPr>
              <a:t>xmlns:</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a:t>
            </a:r>
            <a:r>
              <a:rPr lang="en" sz="1200">
                <a:solidFill>
                  <a:srgbClr val="6A8759"/>
                </a:solidFill>
                <a:highlight>
                  <a:srgbClr val="2B2B2B"/>
                </a:highlight>
                <a:latin typeface="Arial"/>
                <a:ea typeface="Arial"/>
                <a:cs typeface="Arial"/>
                <a:sym typeface="Arial"/>
              </a:rPr>
              <a:t>"http://schemas.android.com/apk/res/android"</a:t>
            </a:r>
          </a:p>
          <a:p>
            <a:pPr lvl="0" rtl="0">
              <a:lnSpc>
                <a:spcPct val="115000"/>
              </a:lnSpc>
              <a:spcBef>
                <a:spcPts val="0"/>
              </a:spcBef>
              <a:spcAft>
                <a:spcPts val="0"/>
              </a:spcAft>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:duration=</a:t>
            </a:r>
            <a:r>
              <a:rPr lang="en" sz="1200">
                <a:solidFill>
                  <a:srgbClr val="6A8759"/>
                </a:solidFill>
                <a:highlight>
                  <a:srgbClr val="2B2B2B"/>
                </a:highlight>
                <a:latin typeface="Arial"/>
                <a:ea typeface="Arial"/>
                <a:cs typeface="Arial"/>
                <a:sym typeface="Arial"/>
              </a:rPr>
              <a:t>"1000"</a:t>
            </a:r>
          </a:p>
          <a:p>
            <a:pPr lvl="0" rtl="0">
              <a:lnSpc>
                <a:spcPct val="115000"/>
              </a:lnSpc>
              <a:spcBef>
                <a:spcPts val="0"/>
              </a:spcBef>
              <a:spcAft>
                <a:spcPts val="0"/>
              </a:spcAft>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:repeatCount=</a:t>
            </a:r>
            <a:r>
              <a:rPr lang="en" sz="1200">
                <a:solidFill>
                  <a:srgbClr val="6A8759"/>
                </a:solidFill>
                <a:highlight>
                  <a:srgbClr val="2B2B2B"/>
                </a:highlight>
                <a:latin typeface="Arial"/>
                <a:ea typeface="Arial"/>
                <a:cs typeface="Arial"/>
                <a:sym typeface="Arial"/>
              </a:rPr>
              <a:t>"1"</a:t>
            </a:r>
          </a:p>
          <a:p>
            <a:pPr lvl="0" rtl="0">
              <a:lnSpc>
                <a:spcPct val="115000"/>
              </a:lnSpc>
              <a:spcBef>
                <a:spcPts val="0"/>
              </a:spcBef>
              <a:spcAft>
                <a:spcPts val="0"/>
              </a:spcAft>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:valueFrom=</a:t>
            </a:r>
            <a:r>
              <a:rPr lang="en" sz="1200">
                <a:solidFill>
                  <a:srgbClr val="6A8759"/>
                </a:solidFill>
                <a:highlight>
                  <a:srgbClr val="2B2B2B"/>
                </a:highlight>
                <a:latin typeface="Arial"/>
                <a:ea typeface="Arial"/>
                <a:cs typeface="Arial"/>
                <a:sym typeface="Arial"/>
              </a:rPr>
              <a:t>"0"</a:t>
            </a:r>
          </a:p>
          <a:p>
            <a:pPr lvl="0" rtl="0">
              <a:lnSpc>
                <a:spcPct val="115000"/>
              </a:lnSpc>
              <a:spcBef>
                <a:spcPts val="0"/>
              </a:spcBef>
              <a:spcAft>
                <a:spcPts val="0"/>
              </a:spcAft>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:valueTo=</a:t>
            </a:r>
            <a:r>
              <a:rPr lang="en" sz="1200">
                <a:solidFill>
                  <a:srgbClr val="6A8759"/>
                </a:solidFill>
                <a:highlight>
                  <a:srgbClr val="2B2B2B"/>
                </a:highlight>
                <a:latin typeface="Arial"/>
                <a:ea typeface="Arial"/>
                <a:cs typeface="Arial"/>
                <a:sym typeface="Arial"/>
              </a:rPr>
              <a:t>"100"</a:t>
            </a:r>
          </a:p>
          <a:p>
            <a:pPr lvl="0" rtl="0">
              <a:lnSpc>
                <a:spcPct val="115000"/>
              </a:lnSpc>
              <a:spcBef>
                <a:spcPts val="0"/>
              </a:spcBef>
              <a:spcAft>
                <a:spcPts val="0"/>
              </a:spcAft>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:valueType=</a:t>
            </a:r>
            <a:r>
              <a:rPr lang="en" sz="1200">
                <a:solidFill>
                  <a:srgbClr val="6A8759"/>
                </a:solidFill>
                <a:highlight>
                  <a:srgbClr val="2B2B2B"/>
                </a:highlight>
                <a:latin typeface="Arial"/>
                <a:ea typeface="Arial"/>
                <a:cs typeface="Arial"/>
                <a:sym typeface="Arial"/>
              </a:rPr>
              <a:t>"intType" </a:t>
            </a:r>
            <a:r>
              <a:rPr lang="en" sz="1200">
                <a:solidFill>
                  <a:srgbClr val="E8BF6A"/>
                </a:solidFill>
                <a:highlight>
                  <a:srgbClr val="2B2B2B"/>
                </a:highlight>
                <a:latin typeface="Arial"/>
                <a:ea typeface="Arial"/>
                <a:cs typeface="Arial"/>
                <a:sym typeface="Arial"/>
              </a:rPr>
              <a:t>/&gt;</a:t>
            </a:r>
          </a:p>
          <a:p>
            <a:pPr lvl="0" rtl="0">
              <a:lnSpc>
                <a:spcPct val="115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rtl="0">
              <a:lnSpc>
                <a:spcPct val="115000"/>
              </a:lnSpc>
              <a:spcBef>
                <a:spcPts val="0"/>
              </a:spcBef>
              <a:spcAft>
                <a:spcPts val="0"/>
              </a:spcAft>
              <a:buNone/>
            </a:pPr>
            <a:r>
              <a:rPr b="1" i="1" lang="en" sz="1200">
                <a:solidFill>
                  <a:srgbClr val="FFFFFF"/>
                </a:solidFill>
                <a:highlight>
                  <a:srgbClr val="2B2B2B"/>
                </a:highlight>
                <a:latin typeface="Arial"/>
                <a:ea typeface="Arial"/>
                <a:cs typeface="Arial"/>
                <a:sym typeface="Arial"/>
              </a:rPr>
              <a:t>&lt;!--</a:t>
            </a:r>
            <a:r>
              <a:rPr b="1" i="1" lang="en" sz="1200">
                <a:solidFill>
                  <a:srgbClr val="FFFFFF"/>
                </a:solidFill>
                <a:highlight>
                  <a:srgbClr val="2B2B2B"/>
                </a:highlight>
                <a:latin typeface="Arial"/>
                <a:ea typeface="Arial"/>
                <a:cs typeface="Arial"/>
                <a:sym typeface="Arial"/>
              </a:rPr>
              <a:t> combining with PropertyValuesHolder </a:t>
            </a:r>
            <a:r>
              <a:rPr b="1" i="1" lang="en" sz="1200">
                <a:solidFill>
                  <a:srgbClr val="FFFFFF"/>
                </a:solidFill>
                <a:highlight>
                  <a:srgbClr val="2B2B2B"/>
                </a:highlight>
                <a:latin typeface="Arial"/>
                <a:ea typeface="Arial"/>
                <a:cs typeface="Arial"/>
                <a:sym typeface="Arial"/>
              </a:rPr>
              <a:t>--&gt;</a:t>
            </a:r>
            <a:r>
              <a:rPr b="1" i="1" lang="en" sz="1200">
                <a:solidFill>
                  <a:srgbClr val="FFFFFF"/>
                </a:solidFill>
                <a:highlight>
                  <a:srgbClr val="2B2B2B"/>
                </a:highlight>
                <a:latin typeface="Arial"/>
                <a:ea typeface="Arial"/>
                <a:cs typeface="Arial"/>
                <a:sym typeface="Arial"/>
              </a:rPr>
              <a:t> </a:t>
            </a:r>
          </a:p>
          <a:p>
            <a:pPr lvl="0" rtl="0">
              <a:lnSpc>
                <a:spcPct val="115000"/>
              </a:lnSpc>
              <a:spcBef>
                <a:spcPts val="0"/>
              </a:spcBef>
              <a:spcAft>
                <a:spcPts val="0"/>
              </a:spcAft>
              <a:buNone/>
            </a:pPr>
            <a:r>
              <a:rPr lang="en" sz="1200">
                <a:solidFill>
                  <a:srgbClr val="E8BF6A"/>
                </a:solidFill>
                <a:highlight>
                  <a:srgbClr val="2B2B2B"/>
                </a:highlight>
                <a:latin typeface="Arial"/>
                <a:ea typeface="Arial"/>
                <a:cs typeface="Arial"/>
                <a:sym typeface="Arial"/>
              </a:rPr>
              <a:t>&lt;animator </a:t>
            </a:r>
            <a:r>
              <a:rPr lang="en" sz="1200">
                <a:solidFill>
                  <a:srgbClr val="BABABA"/>
                </a:solidFill>
                <a:highlight>
                  <a:srgbClr val="2B2B2B"/>
                </a:highlight>
                <a:latin typeface="Arial"/>
                <a:ea typeface="Arial"/>
                <a:cs typeface="Arial"/>
                <a:sym typeface="Arial"/>
              </a:rPr>
              <a:t>xmlns:</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a:t>
            </a:r>
            <a:r>
              <a:rPr lang="en" sz="1200">
                <a:solidFill>
                  <a:srgbClr val="6A8759"/>
                </a:solidFill>
                <a:highlight>
                  <a:srgbClr val="2B2B2B"/>
                </a:highlight>
                <a:latin typeface="Arial"/>
                <a:ea typeface="Arial"/>
                <a:cs typeface="Arial"/>
                <a:sym typeface="Arial"/>
              </a:rPr>
              <a:t>"http://schemas.android.com/apk/res/android"</a:t>
            </a:r>
          </a:p>
          <a:p>
            <a:pPr lvl="0" rtl="0">
              <a:lnSpc>
                <a:spcPct val="115000"/>
              </a:lnSpc>
              <a:spcBef>
                <a:spcPts val="0"/>
              </a:spcBef>
              <a:spcAft>
                <a:spcPts val="0"/>
              </a:spcAft>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:duration=</a:t>
            </a:r>
            <a:r>
              <a:rPr lang="en" sz="1200">
                <a:solidFill>
                  <a:srgbClr val="6A8759"/>
                </a:solidFill>
                <a:highlight>
                  <a:srgbClr val="2B2B2B"/>
                </a:highlight>
                <a:latin typeface="Arial"/>
                <a:ea typeface="Arial"/>
                <a:cs typeface="Arial"/>
                <a:sym typeface="Arial"/>
              </a:rPr>
              <a:t>"1000"</a:t>
            </a:r>
          </a:p>
          <a:p>
            <a:pPr lvl="0" rtl="0">
              <a:lnSpc>
                <a:spcPct val="115000"/>
              </a:lnSpc>
              <a:spcBef>
                <a:spcPts val="0"/>
              </a:spcBef>
              <a:spcAft>
                <a:spcPts val="0"/>
              </a:spcAft>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:repeatCount=</a:t>
            </a:r>
            <a:r>
              <a:rPr lang="en" sz="1200">
                <a:solidFill>
                  <a:srgbClr val="6A8759"/>
                </a:solidFill>
                <a:highlight>
                  <a:srgbClr val="2B2B2B"/>
                </a:highlight>
                <a:latin typeface="Arial"/>
                <a:ea typeface="Arial"/>
                <a:cs typeface="Arial"/>
                <a:sym typeface="Arial"/>
              </a:rPr>
              <a:t>"1"</a:t>
            </a:r>
          </a:p>
          <a:p>
            <a:pPr lvl="0" rtl="0">
              <a:lnSpc>
                <a:spcPct val="115000"/>
              </a:lnSpc>
              <a:spcBef>
                <a:spcPts val="0"/>
              </a:spcBef>
              <a:spcAft>
                <a:spcPts val="0"/>
              </a:spcAft>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:repeatMode=</a:t>
            </a:r>
            <a:r>
              <a:rPr lang="en" sz="1200">
                <a:solidFill>
                  <a:srgbClr val="6A8759"/>
                </a:solidFill>
                <a:highlight>
                  <a:srgbClr val="2B2B2B"/>
                </a:highlight>
                <a:latin typeface="Arial"/>
                <a:ea typeface="Arial"/>
                <a:cs typeface="Arial"/>
                <a:sym typeface="Arial"/>
              </a:rPr>
              <a:t>"reverse"</a:t>
            </a:r>
            <a:r>
              <a:rPr lang="en" sz="1200">
                <a:solidFill>
                  <a:srgbClr val="E8BF6A"/>
                </a:solidFill>
                <a:highlight>
                  <a:srgbClr val="2B2B2B"/>
                </a:highlight>
                <a:latin typeface="Arial"/>
                <a:ea typeface="Arial"/>
                <a:cs typeface="Arial"/>
                <a:sym typeface="Arial"/>
              </a:rPr>
              <a:t>&gt;</a:t>
            </a:r>
          </a:p>
          <a:p>
            <a:pPr lvl="0" rtl="0">
              <a:lnSpc>
                <a:spcPct val="115000"/>
              </a:lnSpc>
              <a:spcBef>
                <a:spcPts val="0"/>
              </a:spcBef>
              <a:spcAft>
                <a:spcPts val="0"/>
              </a:spcAft>
              <a:buNone/>
            </a:pPr>
            <a:r>
              <a:rPr lang="en" sz="1200">
                <a:solidFill>
                  <a:srgbClr val="E8BF6A"/>
                </a:solidFill>
                <a:highlight>
                  <a:srgbClr val="2B2B2B"/>
                </a:highlight>
                <a:latin typeface="Arial"/>
                <a:ea typeface="Arial"/>
                <a:cs typeface="Arial"/>
                <a:sym typeface="Arial"/>
              </a:rPr>
              <a:t>&lt;propertyValuesHolder&gt;</a:t>
            </a:r>
          </a:p>
          <a:p>
            <a:pPr lvl="0" rtl="0">
              <a:lnSpc>
                <a:spcPct val="115000"/>
              </a:lnSpc>
              <a:spcBef>
                <a:spcPts val="0"/>
              </a:spcBef>
              <a:spcAft>
                <a:spcPts val="0"/>
              </a:spcAft>
              <a:buNone/>
            </a:pPr>
            <a:r>
              <a:rPr lang="en" sz="1200">
                <a:solidFill>
                  <a:srgbClr val="E8BF6A"/>
                </a:solidFill>
                <a:highlight>
                  <a:srgbClr val="2B2B2B"/>
                </a:highlight>
                <a:latin typeface="Arial"/>
                <a:ea typeface="Arial"/>
                <a:cs typeface="Arial"/>
                <a:sym typeface="Arial"/>
              </a:rPr>
              <a:t>   &lt;keyframe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:fraction=</a:t>
            </a:r>
            <a:r>
              <a:rPr lang="en" sz="1200">
                <a:solidFill>
                  <a:srgbClr val="6A8759"/>
                </a:solidFill>
                <a:highlight>
                  <a:srgbClr val="2B2B2B"/>
                </a:highlight>
                <a:latin typeface="Arial"/>
                <a:ea typeface="Arial"/>
                <a:cs typeface="Arial"/>
                <a:sym typeface="Arial"/>
              </a:rPr>
              <a:t>"0"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:value=</a:t>
            </a:r>
            <a:r>
              <a:rPr lang="en" sz="1200">
                <a:solidFill>
                  <a:srgbClr val="6A8759"/>
                </a:solidFill>
                <a:highlight>
                  <a:srgbClr val="2B2B2B"/>
                </a:highlight>
                <a:latin typeface="Arial"/>
                <a:ea typeface="Arial"/>
                <a:cs typeface="Arial"/>
                <a:sym typeface="Arial"/>
              </a:rPr>
              <a:t>"1"</a:t>
            </a:r>
            <a:r>
              <a:rPr lang="en" sz="1200">
                <a:solidFill>
                  <a:srgbClr val="E8BF6A"/>
                </a:solidFill>
                <a:highlight>
                  <a:srgbClr val="2B2B2B"/>
                </a:highlight>
                <a:latin typeface="Arial"/>
                <a:ea typeface="Arial"/>
                <a:cs typeface="Arial"/>
                <a:sym typeface="Arial"/>
              </a:rPr>
              <a:t>/&gt;</a:t>
            </a:r>
          </a:p>
          <a:p>
            <a:pPr lvl="0" rtl="0">
              <a:lnSpc>
                <a:spcPct val="115000"/>
              </a:lnSpc>
              <a:spcBef>
                <a:spcPts val="0"/>
              </a:spcBef>
              <a:spcAft>
                <a:spcPts val="0"/>
              </a:spcAft>
              <a:buNone/>
            </a:pPr>
            <a:r>
              <a:rPr lang="en" sz="1200">
                <a:solidFill>
                  <a:srgbClr val="E8BF6A"/>
                </a:solidFill>
                <a:highlight>
                  <a:srgbClr val="2B2B2B"/>
                </a:highlight>
                <a:latin typeface="Arial"/>
                <a:ea typeface="Arial"/>
                <a:cs typeface="Arial"/>
                <a:sym typeface="Arial"/>
              </a:rPr>
              <a:t>   &lt;keyframe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:fraction=</a:t>
            </a:r>
            <a:r>
              <a:rPr lang="en" sz="1200">
                <a:solidFill>
                  <a:srgbClr val="6A8759"/>
                </a:solidFill>
                <a:highlight>
                  <a:srgbClr val="2B2B2B"/>
                </a:highlight>
                <a:latin typeface="Arial"/>
                <a:ea typeface="Arial"/>
                <a:cs typeface="Arial"/>
                <a:sym typeface="Arial"/>
              </a:rPr>
              <a:t>".2"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:value=</a:t>
            </a:r>
            <a:r>
              <a:rPr lang="en" sz="1200">
                <a:solidFill>
                  <a:srgbClr val="6A8759"/>
                </a:solidFill>
                <a:highlight>
                  <a:srgbClr val="2B2B2B"/>
                </a:highlight>
                <a:latin typeface="Arial"/>
                <a:ea typeface="Arial"/>
                <a:cs typeface="Arial"/>
                <a:sym typeface="Arial"/>
              </a:rPr>
              <a:t>".4"</a:t>
            </a:r>
            <a:r>
              <a:rPr lang="en" sz="1200">
                <a:solidFill>
                  <a:srgbClr val="E8BF6A"/>
                </a:solidFill>
                <a:highlight>
                  <a:srgbClr val="2B2B2B"/>
                </a:highlight>
                <a:latin typeface="Arial"/>
                <a:ea typeface="Arial"/>
                <a:cs typeface="Arial"/>
                <a:sym typeface="Arial"/>
              </a:rPr>
              <a:t>/&gt;</a:t>
            </a:r>
          </a:p>
          <a:p>
            <a:pPr lvl="0" rtl="0">
              <a:lnSpc>
                <a:spcPct val="115000"/>
              </a:lnSpc>
              <a:spcBef>
                <a:spcPts val="0"/>
              </a:spcBef>
              <a:spcAft>
                <a:spcPts val="0"/>
              </a:spcAft>
              <a:buNone/>
            </a:pPr>
            <a:r>
              <a:rPr lang="en" sz="1200">
                <a:solidFill>
                  <a:srgbClr val="E8BF6A"/>
                </a:solidFill>
                <a:highlight>
                  <a:srgbClr val="2B2B2B"/>
                </a:highlight>
                <a:latin typeface="Arial"/>
                <a:ea typeface="Arial"/>
                <a:cs typeface="Arial"/>
                <a:sym typeface="Arial"/>
              </a:rPr>
              <a:t>   &lt;keyframe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:fraction=</a:t>
            </a:r>
            <a:r>
              <a:rPr lang="en" sz="1200">
                <a:solidFill>
                  <a:srgbClr val="6A8759"/>
                </a:solidFill>
                <a:highlight>
                  <a:srgbClr val="2B2B2B"/>
                </a:highlight>
                <a:latin typeface="Arial"/>
                <a:ea typeface="Arial"/>
                <a:cs typeface="Arial"/>
                <a:sym typeface="Arial"/>
              </a:rPr>
              <a:t>"1"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:value=</a:t>
            </a:r>
            <a:r>
              <a:rPr lang="en" sz="1200">
                <a:solidFill>
                  <a:srgbClr val="6A8759"/>
                </a:solidFill>
                <a:highlight>
                  <a:srgbClr val="2B2B2B"/>
                </a:highlight>
                <a:latin typeface="Arial"/>
                <a:ea typeface="Arial"/>
                <a:cs typeface="Arial"/>
                <a:sym typeface="Arial"/>
              </a:rPr>
              <a:t>"0"</a:t>
            </a:r>
            <a:r>
              <a:rPr lang="en" sz="1200">
                <a:solidFill>
                  <a:srgbClr val="E8BF6A"/>
                </a:solidFill>
                <a:highlight>
                  <a:srgbClr val="2B2B2B"/>
                </a:highlight>
                <a:latin typeface="Arial"/>
                <a:ea typeface="Arial"/>
                <a:cs typeface="Arial"/>
                <a:sym typeface="Arial"/>
              </a:rPr>
              <a:t>/&gt;</a:t>
            </a:r>
          </a:p>
          <a:p>
            <a:pPr lvl="0" rtl="0">
              <a:lnSpc>
                <a:spcPct val="115000"/>
              </a:lnSpc>
              <a:spcBef>
                <a:spcPts val="0"/>
              </a:spcBef>
              <a:spcAft>
                <a:spcPts val="0"/>
              </a:spcAft>
              <a:buNone/>
            </a:pPr>
            <a:r>
              <a:rPr lang="en" sz="1200">
                <a:solidFill>
                  <a:srgbClr val="E8BF6A"/>
                </a:solidFill>
                <a:highlight>
                  <a:srgbClr val="2B2B2B"/>
                </a:highlight>
                <a:latin typeface="Arial"/>
                <a:ea typeface="Arial"/>
                <a:cs typeface="Arial"/>
                <a:sym typeface="Arial"/>
              </a:rPr>
              <a:t>&lt;/propertyValuesHolder&gt;</a:t>
            </a:r>
          </a:p>
          <a:p>
            <a:pPr lvl="0" rtl="0">
              <a:lnSpc>
                <a:spcPct val="115000"/>
              </a:lnSpc>
              <a:spcBef>
                <a:spcPts val="0"/>
              </a:spcBef>
              <a:spcAft>
                <a:spcPts val="0"/>
              </a:spcAft>
              <a:buNone/>
            </a:pPr>
            <a:r>
              <a:rPr lang="en" sz="1200">
                <a:solidFill>
                  <a:srgbClr val="E8BF6A"/>
                </a:solidFill>
                <a:highlight>
                  <a:srgbClr val="2B2B2B"/>
                </a:highlight>
                <a:latin typeface="Arial"/>
                <a:ea typeface="Arial"/>
                <a:cs typeface="Arial"/>
                <a:sym typeface="Arial"/>
              </a:rPr>
              <a:t>&lt;/animator&gt;</a:t>
            </a:r>
          </a:p>
          <a:p>
            <a:pPr lvl="0" rtl="0">
              <a:lnSpc>
                <a:spcPct val="115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rtl="0">
              <a:lnSpc>
                <a:spcPct val="115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rtl="0">
              <a:lnSpc>
                <a:spcPct val="115000"/>
              </a:lnSpc>
              <a:spcBef>
                <a:spcPts val="0"/>
              </a:spcBef>
              <a:spcAft>
                <a:spcPts val="0"/>
              </a:spcAft>
              <a:buNone/>
            </a:pPr>
            <a:r>
              <a:t/>
            </a:r>
            <a:endParaRPr/>
          </a:p>
        </p:txBody>
      </p:sp>
      <p:sp>
        <p:nvSpPr>
          <p:cNvPr id="157" name="Shape 157"/>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Consolas"/>
                <a:ea typeface="Consolas"/>
                <a:cs typeface="Consolas"/>
                <a:sym typeface="Consolas"/>
              </a:rPr>
              <a:t>ValueAnimator.class</a:t>
            </a:r>
          </a:p>
        </p:txBody>
      </p:sp>
      <p:cxnSp>
        <p:nvCxnSpPr>
          <p:cNvPr id="158" name="Shape 158"/>
          <p:cNvCxnSpPr/>
          <p:nvPr/>
        </p:nvCxnSpPr>
        <p:spPr>
          <a:xfrm>
            <a:off x="311700" y="2640875"/>
            <a:ext cx="8520600" cy="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2" name="Shape 162"/>
        <p:cNvGrpSpPr/>
        <p:nvPr/>
      </p:nvGrpSpPr>
      <p:grpSpPr>
        <a:xfrm>
          <a:off x="0" y="0"/>
          <a:ext cx="0" cy="0"/>
          <a:chOff x="0" y="0"/>
          <a:chExt cx="0" cy="0"/>
        </a:xfrm>
      </p:grpSpPr>
      <p:sp>
        <p:nvSpPr>
          <p:cNvPr id="163" name="Shape 163"/>
          <p:cNvSpPr/>
          <p:nvPr/>
        </p:nvSpPr>
        <p:spPr>
          <a:xfrm>
            <a:off x="327900" y="1152375"/>
            <a:ext cx="8504400" cy="34197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64" name="Shape 164"/>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latin typeface="Consolas"/>
                <a:ea typeface="Consolas"/>
                <a:cs typeface="Consolas"/>
                <a:sym typeface="Consolas"/>
              </a:rPr>
              <a:t>ObjectAnimator.class</a:t>
            </a:r>
          </a:p>
        </p:txBody>
      </p:sp>
      <p:sp>
        <p:nvSpPr>
          <p:cNvPr id="165" name="Shape 165"/>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Clr>
                <a:schemeClr val="dk1"/>
              </a:buClr>
              <a:buSzPct val="91666"/>
              <a:buFont typeface="Arial"/>
              <a:buNone/>
            </a:pPr>
            <a:r>
              <a:rPr lang="en" sz="1200">
                <a:solidFill>
                  <a:srgbClr val="A9B7C6"/>
                </a:solidFill>
                <a:highlight>
                  <a:srgbClr val="2B2B2B"/>
                </a:highlight>
                <a:latin typeface="Arial"/>
                <a:ea typeface="Arial"/>
                <a:cs typeface="Arial"/>
                <a:sym typeface="Arial"/>
              </a:rPr>
              <a:t>ObjectAnimator objectAnimator = ObjectAnimator.</a:t>
            </a:r>
            <a:r>
              <a:rPr i="1" lang="en" sz="1200">
                <a:solidFill>
                  <a:srgbClr val="A9B7C6"/>
                </a:solidFill>
                <a:highlight>
                  <a:srgbClr val="2B2B2B"/>
                </a:highlight>
                <a:latin typeface="Arial"/>
                <a:ea typeface="Arial"/>
                <a:cs typeface="Arial"/>
                <a:sym typeface="Arial"/>
              </a:rPr>
              <a:t>ofFloat</a:t>
            </a:r>
            <a:r>
              <a:rPr lang="en" sz="1200">
                <a:solidFill>
                  <a:srgbClr val="A9B7C6"/>
                </a:solidFill>
                <a:highlight>
                  <a:srgbClr val="2B2B2B"/>
                </a:highlight>
                <a:latin typeface="Arial"/>
                <a:ea typeface="Arial"/>
                <a:cs typeface="Arial"/>
                <a:sym typeface="Arial"/>
              </a:rPr>
              <a:t>(btn</a:t>
            </a:r>
            <a:r>
              <a:rPr lang="en" sz="1200">
                <a:solidFill>
                  <a:srgbClr val="CC7832"/>
                </a:solidFill>
                <a:highlight>
                  <a:srgbClr val="2B2B2B"/>
                </a:highlight>
                <a:latin typeface="Arial"/>
                <a:ea typeface="Arial"/>
                <a:cs typeface="Arial"/>
                <a:sym typeface="Arial"/>
              </a:rPr>
              <a:t>, </a:t>
            </a:r>
            <a:r>
              <a:rPr lang="en" sz="1200">
                <a:solidFill>
                  <a:srgbClr val="A9B7C6"/>
                </a:solidFill>
                <a:highlight>
                  <a:srgbClr val="2B2B2B"/>
                </a:highlight>
                <a:latin typeface="Arial"/>
                <a:ea typeface="Arial"/>
                <a:cs typeface="Arial"/>
                <a:sym typeface="Arial"/>
              </a:rPr>
              <a:t>View.</a:t>
            </a:r>
            <a:r>
              <a:rPr i="1" lang="en" sz="1200">
                <a:solidFill>
                  <a:srgbClr val="9876AA"/>
                </a:solidFill>
                <a:highlight>
                  <a:srgbClr val="2B2B2B"/>
                </a:highlight>
                <a:latin typeface="Arial"/>
                <a:ea typeface="Arial"/>
                <a:cs typeface="Arial"/>
                <a:sym typeface="Arial"/>
              </a:rPr>
              <a:t>ROTATION</a:t>
            </a:r>
            <a:r>
              <a:rPr lang="en" sz="1200">
                <a:solidFill>
                  <a:srgbClr val="CC7832"/>
                </a:solidFill>
                <a:highlight>
                  <a:srgbClr val="2B2B2B"/>
                </a:highlight>
                <a:latin typeface="Arial"/>
                <a:ea typeface="Arial"/>
                <a:cs typeface="Arial"/>
                <a:sym typeface="Arial"/>
              </a:rPr>
              <a:t>, </a:t>
            </a:r>
            <a:r>
              <a:rPr lang="en" sz="1200">
                <a:solidFill>
                  <a:srgbClr val="6897BB"/>
                </a:solidFill>
                <a:highlight>
                  <a:srgbClr val="2B2B2B"/>
                </a:highlight>
                <a:latin typeface="Arial"/>
                <a:ea typeface="Arial"/>
                <a:cs typeface="Arial"/>
                <a:sym typeface="Arial"/>
              </a:rPr>
              <a:t>360</a:t>
            </a:r>
            <a:r>
              <a:rPr lang="en" sz="1200">
                <a:solidFill>
                  <a:srgbClr val="A9B7C6"/>
                </a:solidFill>
                <a:highlight>
                  <a:srgbClr val="2B2B2B"/>
                </a:highlight>
                <a:latin typeface="Arial"/>
                <a:ea typeface="Arial"/>
                <a:cs typeface="Arial"/>
                <a:sym typeface="Arial"/>
              </a:rPr>
              <a:t>)</a:t>
            </a:r>
            <a:r>
              <a:rPr lang="en" sz="1200">
                <a:solidFill>
                  <a:srgbClr val="CC7832"/>
                </a:solidFill>
                <a:highlight>
                  <a:srgbClr val="2B2B2B"/>
                </a:highlight>
                <a:latin typeface="Arial"/>
                <a:ea typeface="Arial"/>
                <a:cs typeface="Arial"/>
                <a:sym typeface="Arial"/>
              </a:rPr>
              <a:t>;</a:t>
            </a:r>
          </a:p>
          <a:p>
            <a:pPr lvl="0">
              <a:spcBef>
                <a:spcPts val="0"/>
              </a:spcBef>
              <a:buClr>
                <a:schemeClr val="dk1"/>
              </a:buClr>
              <a:buSzPct val="91666"/>
              <a:buFont typeface="Arial"/>
              <a:buNone/>
            </a:pPr>
            <a:r>
              <a:rPr lang="en" sz="1200">
                <a:solidFill>
                  <a:srgbClr val="A9B7C6"/>
                </a:solidFill>
                <a:highlight>
                  <a:srgbClr val="2B2B2B"/>
                </a:highlight>
                <a:latin typeface="Arial"/>
                <a:ea typeface="Arial"/>
                <a:cs typeface="Arial"/>
                <a:sym typeface="Arial"/>
              </a:rPr>
              <a:t>objectAnimator.setDuration(</a:t>
            </a:r>
            <a:r>
              <a:rPr lang="en" sz="1200">
                <a:solidFill>
                  <a:srgbClr val="6897BB"/>
                </a:solidFill>
                <a:highlight>
                  <a:srgbClr val="2B2B2B"/>
                </a:highlight>
                <a:latin typeface="Arial"/>
                <a:ea typeface="Arial"/>
                <a:cs typeface="Arial"/>
                <a:sym typeface="Arial"/>
              </a:rPr>
              <a:t>5000</a:t>
            </a:r>
            <a:r>
              <a:rPr lang="en" sz="1200">
                <a:solidFill>
                  <a:srgbClr val="A9B7C6"/>
                </a:solidFill>
                <a:highlight>
                  <a:srgbClr val="2B2B2B"/>
                </a:highlight>
                <a:latin typeface="Arial"/>
                <a:ea typeface="Arial"/>
                <a:cs typeface="Arial"/>
                <a:sym typeface="Arial"/>
              </a:rPr>
              <a:t>)</a:t>
            </a:r>
            <a:r>
              <a:rPr lang="en" sz="1200">
                <a:solidFill>
                  <a:srgbClr val="CC7832"/>
                </a:solidFill>
                <a:highlight>
                  <a:srgbClr val="2B2B2B"/>
                </a:highlight>
                <a:latin typeface="Arial"/>
                <a:ea typeface="Arial"/>
                <a:cs typeface="Arial"/>
                <a:sym typeface="Arial"/>
              </a:rPr>
              <a:t>;</a:t>
            </a:r>
          </a:p>
          <a:p>
            <a:pPr lvl="0">
              <a:spcBef>
                <a:spcPts val="0"/>
              </a:spcBef>
              <a:buClr>
                <a:schemeClr val="dk1"/>
              </a:buClr>
              <a:buSzPct val="91666"/>
              <a:buFont typeface="Arial"/>
              <a:buNone/>
            </a:pPr>
            <a:r>
              <a:rPr lang="en" sz="1200">
                <a:solidFill>
                  <a:srgbClr val="A9B7C6"/>
                </a:solidFill>
                <a:highlight>
                  <a:srgbClr val="2B2B2B"/>
                </a:highlight>
                <a:latin typeface="Arial"/>
                <a:ea typeface="Arial"/>
                <a:cs typeface="Arial"/>
                <a:sym typeface="Arial"/>
              </a:rPr>
              <a:t>objectAnimator.setRepeatCount(1)</a:t>
            </a:r>
            <a:r>
              <a:rPr lang="en" sz="1200">
                <a:solidFill>
                  <a:srgbClr val="CC7832"/>
                </a:solidFill>
                <a:highlight>
                  <a:srgbClr val="2B2B2B"/>
                </a:highlight>
                <a:latin typeface="Arial"/>
                <a:ea typeface="Arial"/>
                <a:cs typeface="Arial"/>
                <a:sym typeface="Arial"/>
              </a:rPr>
              <a:t>;</a:t>
            </a:r>
          </a:p>
          <a:p>
            <a:pPr lvl="0">
              <a:spcBef>
                <a:spcPts val="0"/>
              </a:spcBef>
              <a:buNone/>
            </a:pPr>
            <a:r>
              <a:rPr lang="en" sz="1200">
                <a:solidFill>
                  <a:srgbClr val="A9B7C6"/>
                </a:solidFill>
                <a:highlight>
                  <a:srgbClr val="2B2B2B"/>
                </a:highlight>
                <a:latin typeface="Arial"/>
                <a:ea typeface="Arial"/>
                <a:cs typeface="Arial"/>
                <a:sym typeface="Arial"/>
              </a:rPr>
              <a:t>objectAnimator.setRepeatMode(ValueAnimator.</a:t>
            </a:r>
            <a:r>
              <a:rPr i="1" lang="en" sz="1200">
                <a:solidFill>
                  <a:srgbClr val="9876AA"/>
                </a:solidFill>
                <a:highlight>
                  <a:srgbClr val="2B2B2B"/>
                </a:highlight>
                <a:latin typeface="Arial"/>
                <a:ea typeface="Arial"/>
                <a:cs typeface="Arial"/>
                <a:sym typeface="Arial"/>
              </a:rPr>
              <a:t>REVERSE</a:t>
            </a:r>
            <a:r>
              <a:rPr lang="en" sz="1200">
                <a:solidFill>
                  <a:srgbClr val="A9B7C6"/>
                </a:solidFill>
                <a:highlight>
                  <a:srgbClr val="2B2B2B"/>
                </a:highlight>
                <a:latin typeface="Arial"/>
                <a:ea typeface="Arial"/>
                <a:cs typeface="Arial"/>
                <a:sym typeface="Arial"/>
              </a:rPr>
              <a:t>)</a:t>
            </a:r>
            <a:r>
              <a:rPr lang="en" sz="1200">
                <a:solidFill>
                  <a:srgbClr val="CC7832"/>
                </a:solidFill>
                <a:highlight>
                  <a:srgbClr val="2B2B2B"/>
                </a:highlight>
                <a:latin typeface="Arial"/>
                <a:ea typeface="Arial"/>
                <a:cs typeface="Arial"/>
                <a:sym typeface="Arial"/>
              </a:rPr>
              <a:t>;</a:t>
            </a:r>
          </a:p>
          <a:p>
            <a:pPr lvl="0">
              <a:spcBef>
                <a:spcPts val="0"/>
              </a:spcBef>
              <a:buClr>
                <a:schemeClr val="dk1"/>
              </a:buClr>
              <a:buSzPct val="91666"/>
              <a:buFont typeface="Arial"/>
              <a:buNone/>
            </a:pPr>
            <a:r>
              <a:rPr lang="en" sz="1200">
                <a:solidFill>
                  <a:srgbClr val="9876AA"/>
                </a:solidFill>
                <a:highlight>
                  <a:srgbClr val="2B2B2B"/>
                </a:highlight>
                <a:latin typeface="Arial"/>
                <a:ea typeface="Arial"/>
                <a:cs typeface="Arial"/>
                <a:sym typeface="Arial"/>
              </a:rPr>
              <a:t>objectAnimator</a:t>
            </a:r>
            <a:r>
              <a:rPr lang="en" sz="1200">
                <a:solidFill>
                  <a:srgbClr val="A9B7C6"/>
                </a:solidFill>
                <a:highlight>
                  <a:srgbClr val="2B2B2B"/>
                </a:highlight>
                <a:latin typeface="Arial"/>
                <a:ea typeface="Arial"/>
                <a:cs typeface="Arial"/>
                <a:sym typeface="Arial"/>
              </a:rPr>
              <a:t>.start()</a:t>
            </a:r>
            <a:r>
              <a:rPr lang="en" sz="1200">
                <a:solidFill>
                  <a:srgbClr val="CC7832"/>
                </a:solidFill>
                <a:highlight>
                  <a:srgbClr val="2B2B2B"/>
                </a:highlight>
                <a:latin typeface="Arial"/>
                <a:ea typeface="Arial"/>
                <a:cs typeface="Arial"/>
                <a:sym typeface="Arial"/>
              </a:rPr>
              <a:t>;</a:t>
            </a:r>
          </a:p>
          <a:p>
            <a:pPr lvl="0">
              <a:spcBef>
                <a:spcPts val="0"/>
              </a:spcBef>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9" name="Shape 169"/>
        <p:cNvGrpSpPr/>
        <p:nvPr/>
      </p:nvGrpSpPr>
      <p:grpSpPr>
        <a:xfrm>
          <a:off x="0" y="0"/>
          <a:ext cx="0" cy="0"/>
          <a:chOff x="0" y="0"/>
          <a:chExt cx="0" cy="0"/>
        </a:xfrm>
      </p:grpSpPr>
      <p:sp>
        <p:nvSpPr>
          <p:cNvPr id="170" name="Shape 170"/>
          <p:cNvSpPr/>
          <p:nvPr/>
        </p:nvSpPr>
        <p:spPr>
          <a:xfrm>
            <a:off x="327900" y="1152375"/>
            <a:ext cx="8504400" cy="34197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71" name="Shape 171"/>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lnSpc>
                <a:spcPct val="115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&lt;objectAnimator</a:t>
            </a:r>
          </a:p>
          <a:p>
            <a:pPr lvl="0">
              <a:lnSpc>
                <a:spcPct val="115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   </a:t>
            </a:r>
            <a:r>
              <a:rPr lang="en" sz="1200">
                <a:solidFill>
                  <a:srgbClr val="BABABA"/>
                </a:solidFill>
                <a:highlight>
                  <a:srgbClr val="2B2B2B"/>
                </a:highlight>
                <a:latin typeface="Arial"/>
                <a:ea typeface="Arial"/>
                <a:cs typeface="Arial"/>
                <a:sym typeface="Arial"/>
              </a:rPr>
              <a:t>xmlns:</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a:t>
            </a:r>
            <a:r>
              <a:rPr lang="en" sz="1200">
                <a:solidFill>
                  <a:srgbClr val="6A8759"/>
                </a:solidFill>
                <a:highlight>
                  <a:srgbClr val="2B2B2B"/>
                </a:highlight>
                <a:latin typeface="Arial"/>
                <a:ea typeface="Arial"/>
                <a:cs typeface="Arial"/>
                <a:sym typeface="Arial"/>
              </a:rPr>
              <a:t>"http://schemas.android.com/apk/res/android"</a:t>
            </a:r>
          </a:p>
          <a:p>
            <a:pPr lvl="0">
              <a:lnSpc>
                <a:spcPct val="115000"/>
              </a:lnSpc>
              <a:spcBef>
                <a:spcPts val="0"/>
              </a:spcBef>
              <a:spcAft>
                <a:spcPts val="0"/>
              </a:spcAft>
              <a:buClr>
                <a:schemeClr val="dk1"/>
              </a:buClr>
              <a:buSzPct val="91666"/>
              <a:buFont typeface="Arial"/>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:duration=</a:t>
            </a:r>
            <a:r>
              <a:rPr lang="en" sz="1200">
                <a:solidFill>
                  <a:srgbClr val="6A8759"/>
                </a:solidFill>
                <a:highlight>
                  <a:srgbClr val="2B2B2B"/>
                </a:highlight>
                <a:latin typeface="Arial"/>
                <a:ea typeface="Arial"/>
                <a:cs typeface="Arial"/>
                <a:sym typeface="Arial"/>
              </a:rPr>
              <a:t>"1000"</a:t>
            </a:r>
          </a:p>
          <a:p>
            <a:pPr lvl="0">
              <a:lnSpc>
                <a:spcPct val="115000"/>
              </a:lnSpc>
              <a:spcBef>
                <a:spcPts val="0"/>
              </a:spcBef>
              <a:spcAft>
                <a:spcPts val="0"/>
              </a:spcAft>
              <a:buClr>
                <a:schemeClr val="dk1"/>
              </a:buClr>
              <a:buSzPct val="91666"/>
              <a:buFont typeface="Arial"/>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:valueFrom=</a:t>
            </a:r>
            <a:r>
              <a:rPr lang="en" sz="1200">
                <a:solidFill>
                  <a:srgbClr val="6A8759"/>
                </a:solidFill>
                <a:highlight>
                  <a:srgbClr val="2B2B2B"/>
                </a:highlight>
                <a:latin typeface="Arial"/>
                <a:ea typeface="Arial"/>
                <a:cs typeface="Arial"/>
                <a:sym typeface="Arial"/>
              </a:rPr>
              <a:t>"0"</a:t>
            </a:r>
          </a:p>
          <a:p>
            <a:pPr lvl="0">
              <a:lnSpc>
                <a:spcPct val="115000"/>
              </a:lnSpc>
              <a:spcBef>
                <a:spcPts val="0"/>
              </a:spcBef>
              <a:spcAft>
                <a:spcPts val="0"/>
              </a:spcAft>
              <a:buClr>
                <a:schemeClr val="dk1"/>
              </a:buClr>
              <a:buSzPct val="91666"/>
              <a:buFont typeface="Arial"/>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:valueTo=</a:t>
            </a:r>
            <a:r>
              <a:rPr lang="en" sz="1200">
                <a:solidFill>
                  <a:srgbClr val="6A8759"/>
                </a:solidFill>
                <a:highlight>
                  <a:srgbClr val="2B2B2B"/>
                </a:highlight>
                <a:latin typeface="Arial"/>
                <a:ea typeface="Arial"/>
                <a:cs typeface="Arial"/>
                <a:sym typeface="Arial"/>
              </a:rPr>
              <a:t>"360"</a:t>
            </a:r>
          </a:p>
          <a:p>
            <a:pPr lvl="0">
              <a:lnSpc>
                <a:spcPct val="115000"/>
              </a:lnSpc>
              <a:spcBef>
                <a:spcPts val="0"/>
              </a:spcBef>
              <a:spcAft>
                <a:spcPts val="0"/>
              </a:spcAft>
              <a:buClr>
                <a:schemeClr val="dk1"/>
              </a:buClr>
              <a:buSzPct val="91666"/>
              <a:buFont typeface="Arial"/>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:valueType=</a:t>
            </a:r>
            <a:r>
              <a:rPr lang="en" sz="1200">
                <a:solidFill>
                  <a:srgbClr val="6A8759"/>
                </a:solidFill>
                <a:highlight>
                  <a:srgbClr val="2B2B2B"/>
                </a:highlight>
                <a:latin typeface="Arial"/>
                <a:ea typeface="Arial"/>
                <a:cs typeface="Arial"/>
                <a:sym typeface="Arial"/>
              </a:rPr>
              <a:t>"floatType"</a:t>
            </a:r>
          </a:p>
          <a:p>
            <a:pPr lvl="0">
              <a:lnSpc>
                <a:spcPct val="115000"/>
              </a:lnSpc>
              <a:spcBef>
                <a:spcPts val="0"/>
              </a:spcBef>
              <a:spcAft>
                <a:spcPts val="0"/>
              </a:spcAft>
              <a:buClr>
                <a:schemeClr val="dk1"/>
              </a:buClr>
              <a:buSzPct val="91666"/>
              <a:buFont typeface="Arial"/>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:propertyName=</a:t>
            </a:r>
            <a:r>
              <a:rPr lang="en" sz="1200">
                <a:solidFill>
                  <a:srgbClr val="6A8759"/>
                </a:solidFill>
                <a:highlight>
                  <a:srgbClr val="2B2B2B"/>
                </a:highlight>
                <a:latin typeface="Arial"/>
                <a:ea typeface="Arial"/>
                <a:cs typeface="Arial"/>
                <a:sym typeface="Arial"/>
              </a:rPr>
              <a:t>"rotation"</a:t>
            </a:r>
          </a:p>
          <a:p>
            <a:pPr lvl="0">
              <a:lnSpc>
                <a:spcPct val="115000"/>
              </a:lnSpc>
              <a:spcBef>
                <a:spcPts val="0"/>
              </a:spcBef>
              <a:spcAft>
                <a:spcPts val="0"/>
              </a:spcAft>
              <a:buClr>
                <a:schemeClr val="dk1"/>
              </a:buClr>
              <a:buSzPct val="91666"/>
              <a:buFont typeface="Arial"/>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:repeatCount=</a:t>
            </a:r>
            <a:r>
              <a:rPr lang="en" sz="1200">
                <a:solidFill>
                  <a:srgbClr val="6A8759"/>
                </a:solidFill>
                <a:highlight>
                  <a:srgbClr val="2B2B2B"/>
                </a:highlight>
                <a:latin typeface="Arial"/>
                <a:ea typeface="Arial"/>
                <a:cs typeface="Arial"/>
                <a:sym typeface="Arial"/>
              </a:rPr>
              <a:t>"1"</a:t>
            </a:r>
          </a:p>
          <a:p>
            <a:pPr lvl="0" rtl="0">
              <a:lnSpc>
                <a:spcPct val="115000"/>
              </a:lnSpc>
              <a:spcBef>
                <a:spcPts val="0"/>
              </a:spcBef>
              <a:spcAft>
                <a:spcPts val="0"/>
              </a:spcAft>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:repeatMode=</a:t>
            </a:r>
            <a:r>
              <a:rPr lang="en" sz="1200">
                <a:solidFill>
                  <a:srgbClr val="6A8759"/>
                </a:solidFill>
                <a:highlight>
                  <a:srgbClr val="2B2B2B"/>
                </a:highlight>
                <a:latin typeface="Arial"/>
                <a:ea typeface="Arial"/>
                <a:cs typeface="Arial"/>
                <a:sym typeface="Arial"/>
              </a:rPr>
              <a:t>"reverse" </a:t>
            </a:r>
            <a:r>
              <a:rPr lang="en" sz="1200">
                <a:solidFill>
                  <a:srgbClr val="E8BF6A"/>
                </a:solidFill>
                <a:highlight>
                  <a:srgbClr val="2B2B2B"/>
                </a:highlight>
                <a:latin typeface="Arial"/>
                <a:ea typeface="Arial"/>
                <a:cs typeface="Arial"/>
                <a:sym typeface="Arial"/>
              </a:rPr>
              <a:t>/&gt;</a:t>
            </a:r>
          </a:p>
          <a:p>
            <a:pPr lvl="0" rtl="0">
              <a:lnSpc>
                <a:spcPct val="115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rtl="0">
              <a:lnSpc>
                <a:spcPct val="115000"/>
              </a:lnSpc>
              <a:spcBef>
                <a:spcPts val="0"/>
              </a:spcBef>
              <a:spcAft>
                <a:spcPts val="0"/>
              </a:spcAft>
              <a:buNone/>
            </a:pPr>
            <a:r>
              <a:rPr lang="en" sz="1200">
                <a:solidFill>
                  <a:srgbClr val="E8BF6A"/>
                </a:solidFill>
                <a:highlight>
                  <a:srgbClr val="2B2B2B"/>
                </a:highlight>
                <a:latin typeface="Arial"/>
                <a:ea typeface="Arial"/>
                <a:cs typeface="Arial"/>
                <a:sym typeface="Arial"/>
              </a:rPr>
              <a:t>&lt;!--</a:t>
            </a:r>
            <a:r>
              <a:rPr lang="en" sz="1200">
                <a:solidFill>
                  <a:srgbClr val="E8BF6A"/>
                </a:solidFill>
                <a:highlight>
                  <a:srgbClr val="2B2B2B"/>
                </a:highlight>
                <a:latin typeface="Arial"/>
                <a:ea typeface="Arial"/>
                <a:cs typeface="Arial"/>
                <a:sym typeface="Arial"/>
              </a:rPr>
              <a:t> at your Java class </a:t>
            </a:r>
            <a:r>
              <a:rPr lang="en" sz="1200">
                <a:solidFill>
                  <a:srgbClr val="E8BF6A"/>
                </a:solidFill>
                <a:highlight>
                  <a:srgbClr val="2B2B2B"/>
                </a:highlight>
                <a:latin typeface="Arial"/>
                <a:ea typeface="Arial"/>
                <a:cs typeface="Arial"/>
                <a:sym typeface="Arial"/>
              </a:rPr>
              <a:t>--&gt;</a:t>
            </a:r>
            <a:r>
              <a:rPr lang="en" sz="1200">
                <a:solidFill>
                  <a:srgbClr val="E8BF6A"/>
                </a:solidFill>
                <a:highlight>
                  <a:srgbClr val="2B2B2B"/>
                </a:highlight>
                <a:latin typeface="Arial"/>
                <a:ea typeface="Arial"/>
                <a:cs typeface="Arial"/>
                <a:sym typeface="Arial"/>
              </a:rPr>
              <a:t> </a:t>
            </a:r>
          </a:p>
          <a:p>
            <a:pPr lvl="0" rtl="0">
              <a:lnSpc>
                <a:spcPct val="115000"/>
              </a:lnSpc>
              <a:spcBef>
                <a:spcPts val="0"/>
              </a:spcBef>
              <a:spcAft>
                <a:spcPts val="0"/>
              </a:spcAft>
              <a:buNone/>
            </a:pPr>
            <a:r>
              <a:rPr lang="en" sz="1200">
                <a:solidFill>
                  <a:srgbClr val="A9B7C6"/>
                </a:solidFill>
                <a:highlight>
                  <a:srgbClr val="2B2B2B"/>
                </a:highlight>
                <a:latin typeface="Arial"/>
                <a:ea typeface="Arial"/>
                <a:cs typeface="Arial"/>
                <a:sym typeface="Arial"/>
              </a:rPr>
              <a:t>ObjectAnimator objectAnimator = (ObjectAnimator) AnimatorInflater.</a:t>
            </a:r>
            <a:r>
              <a:rPr i="1" lang="en" sz="1200">
                <a:solidFill>
                  <a:srgbClr val="A9B7C6"/>
                </a:solidFill>
                <a:highlight>
                  <a:srgbClr val="2B2B2B"/>
                </a:highlight>
                <a:latin typeface="Arial"/>
                <a:ea typeface="Arial"/>
                <a:cs typeface="Arial"/>
                <a:sym typeface="Arial"/>
              </a:rPr>
              <a:t>loadAnimator</a:t>
            </a:r>
            <a:r>
              <a:rPr lang="en" sz="1200">
                <a:solidFill>
                  <a:srgbClr val="A9B7C6"/>
                </a:solidFill>
                <a:highlight>
                  <a:srgbClr val="2B2B2B"/>
                </a:highlight>
                <a:latin typeface="Arial"/>
                <a:ea typeface="Arial"/>
                <a:cs typeface="Arial"/>
                <a:sym typeface="Arial"/>
              </a:rPr>
              <a:t>(</a:t>
            </a:r>
            <a:r>
              <a:rPr lang="en" sz="1200">
                <a:solidFill>
                  <a:srgbClr val="CC7832"/>
                </a:solidFill>
                <a:highlight>
                  <a:srgbClr val="2B2B2B"/>
                </a:highlight>
                <a:latin typeface="Arial"/>
                <a:ea typeface="Arial"/>
                <a:cs typeface="Arial"/>
                <a:sym typeface="Arial"/>
              </a:rPr>
              <a:t>this, </a:t>
            </a:r>
            <a:r>
              <a:rPr lang="en" sz="1200">
                <a:solidFill>
                  <a:srgbClr val="A9B7C6"/>
                </a:solidFill>
                <a:highlight>
                  <a:srgbClr val="2B2B2B"/>
                </a:highlight>
                <a:latin typeface="Arial"/>
                <a:ea typeface="Arial"/>
                <a:cs typeface="Arial"/>
                <a:sym typeface="Arial"/>
              </a:rPr>
              <a:t>R.animator.</a:t>
            </a:r>
            <a:r>
              <a:rPr i="1" lang="en" sz="1200">
                <a:solidFill>
                  <a:srgbClr val="9876AA"/>
                </a:solidFill>
                <a:highlight>
                  <a:srgbClr val="2B2B2B"/>
                </a:highlight>
                <a:latin typeface="Arial"/>
                <a:ea typeface="Arial"/>
                <a:cs typeface="Arial"/>
                <a:sym typeface="Arial"/>
              </a:rPr>
              <a:t>object_animator</a:t>
            </a:r>
            <a:r>
              <a:rPr lang="en" sz="1200">
                <a:solidFill>
                  <a:srgbClr val="A9B7C6"/>
                </a:solidFill>
                <a:highlight>
                  <a:srgbClr val="2B2B2B"/>
                </a:highlight>
                <a:latin typeface="Arial"/>
                <a:ea typeface="Arial"/>
                <a:cs typeface="Arial"/>
                <a:sym typeface="Arial"/>
              </a:rPr>
              <a:t>)</a:t>
            </a:r>
            <a:r>
              <a:rPr lang="en" sz="1200">
                <a:solidFill>
                  <a:srgbClr val="CC7832"/>
                </a:solidFill>
                <a:highlight>
                  <a:srgbClr val="2B2B2B"/>
                </a:highlight>
                <a:latin typeface="Arial"/>
                <a:ea typeface="Arial"/>
                <a:cs typeface="Arial"/>
                <a:sym typeface="Arial"/>
              </a:rPr>
              <a:t>;</a:t>
            </a:r>
          </a:p>
          <a:p>
            <a:pPr lvl="0" rtl="0">
              <a:lnSpc>
                <a:spcPct val="115000"/>
              </a:lnSpc>
              <a:spcBef>
                <a:spcPts val="0"/>
              </a:spcBef>
              <a:spcAft>
                <a:spcPts val="0"/>
              </a:spcAft>
              <a:buNone/>
            </a:pPr>
            <a:r>
              <a:rPr lang="en" sz="1200">
                <a:solidFill>
                  <a:srgbClr val="A9B7C6"/>
                </a:solidFill>
                <a:highlight>
                  <a:srgbClr val="2B2B2B"/>
                </a:highlight>
                <a:latin typeface="Arial"/>
                <a:ea typeface="Arial"/>
                <a:cs typeface="Arial"/>
                <a:sym typeface="Arial"/>
              </a:rPr>
              <a:t>objectAnimator.setTarget(btn)</a:t>
            </a:r>
            <a:r>
              <a:rPr lang="en" sz="1200">
                <a:solidFill>
                  <a:srgbClr val="CC7832"/>
                </a:solidFill>
                <a:highlight>
                  <a:srgbClr val="2B2B2B"/>
                </a:highlight>
                <a:latin typeface="Arial"/>
                <a:ea typeface="Arial"/>
                <a:cs typeface="Arial"/>
                <a:sym typeface="Arial"/>
              </a:rPr>
              <a:t>;</a:t>
            </a:r>
          </a:p>
          <a:p>
            <a:pPr lvl="0" rtl="0">
              <a:lnSpc>
                <a:spcPct val="115000"/>
              </a:lnSpc>
              <a:spcBef>
                <a:spcPts val="0"/>
              </a:spcBef>
              <a:spcAft>
                <a:spcPts val="0"/>
              </a:spcAft>
              <a:buNone/>
            </a:pPr>
            <a:r>
              <a:rPr lang="en" sz="1200">
                <a:solidFill>
                  <a:srgbClr val="A9B7C6"/>
                </a:solidFill>
                <a:highlight>
                  <a:srgbClr val="2B2B2B"/>
                </a:highlight>
                <a:latin typeface="Arial"/>
                <a:ea typeface="Arial"/>
                <a:cs typeface="Arial"/>
                <a:sym typeface="Arial"/>
              </a:rPr>
              <a:t>objectAnimator.start()</a:t>
            </a:r>
            <a:r>
              <a:rPr lang="en" sz="1200">
                <a:solidFill>
                  <a:srgbClr val="CC7832"/>
                </a:solidFill>
                <a:highlight>
                  <a:srgbClr val="2B2B2B"/>
                </a:highlight>
                <a:latin typeface="Arial"/>
                <a:ea typeface="Arial"/>
                <a:cs typeface="Arial"/>
                <a:sym typeface="Arial"/>
              </a:rPr>
              <a:t>;</a:t>
            </a:r>
          </a:p>
          <a:p>
            <a:pPr lvl="0" rtl="0">
              <a:lnSpc>
                <a:spcPct val="115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a:lnSpc>
                <a:spcPct val="115000"/>
              </a:lnSpc>
              <a:spcBef>
                <a:spcPts val="0"/>
              </a:spcBef>
              <a:spcAft>
                <a:spcPts val="0"/>
              </a:spcAft>
              <a:buClr>
                <a:schemeClr val="dk1"/>
              </a:buClr>
              <a:buSzPct val="91666"/>
              <a:buFont typeface="Arial"/>
              <a:buNone/>
            </a:pPr>
            <a:r>
              <a:t/>
            </a:r>
            <a:endParaRPr sz="1200">
              <a:solidFill>
                <a:srgbClr val="E8BF6A"/>
              </a:solidFill>
              <a:highlight>
                <a:srgbClr val="2B2B2B"/>
              </a:highlight>
              <a:latin typeface="Arial"/>
              <a:ea typeface="Arial"/>
              <a:cs typeface="Arial"/>
              <a:sym typeface="Arial"/>
            </a:endParaRPr>
          </a:p>
          <a:p>
            <a:pPr lvl="0" rtl="0">
              <a:lnSpc>
                <a:spcPct val="115000"/>
              </a:lnSpc>
              <a:spcBef>
                <a:spcPts val="0"/>
              </a:spcBef>
              <a:spcAft>
                <a:spcPts val="0"/>
              </a:spcAft>
              <a:buNone/>
            </a:pPr>
            <a:r>
              <a:t/>
            </a:r>
            <a:endParaRPr sz="1200">
              <a:solidFill>
                <a:srgbClr val="A9B7C6"/>
              </a:solidFill>
              <a:highlight>
                <a:srgbClr val="2B2B2B"/>
              </a:highlight>
              <a:latin typeface="Arial"/>
              <a:ea typeface="Arial"/>
              <a:cs typeface="Arial"/>
              <a:sym typeface="Arial"/>
            </a:endParaRPr>
          </a:p>
        </p:txBody>
      </p:sp>
      <p:sp>
        <p:nvSpPr>
          <p:cNvPr id="172" name="Shape 172"/>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Consolas"/>
                <a:ea typeface="Consolas"/>
                <a:cs typeface="Consolas"/>
                <a:sym typeface="Consolas"/>
              </a:rPr>
              <a:t>ObjectAnimator.class</a:t>
            </a:r>
          </a:p>
        </p:txBody>
      </p:sp>
      <p:cxnSp>
        <p:nvCxnSpPr>
          <p:cNvPr id="173" name="Shape 173"/>
          <p:cNvCxnSpPr/>
          <p:nvPr/>
        </p:nvCxnSpPr>
        <p:spPr>
          <a:xfrm>
            <a:off x="311700" y="3254600"/>
            <a:ext cx="8520600" cy="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7" name="Shape 177"/>
        <p:cNvGrpSpPr/>
        <p:nvPr/>
      </p:nvGrpSpPr>
      <p:grpSpPr>
        <a:xfrm>
          <a:off x="0" y="0"/>
          <a:ext cx="0" cy="0"/>
          <a:chOff x="0" y="0"/>
          <a:chExt cx="0" cy="0"/>
        </a:xfrm>
      </p:grpSpPr>
      <p:sp>
        <p:nvSpPr>
          <p:cNvPr id="178" name="Shape 178"/>
          <p:cNvSpPr/>
          <p:nvPr/>
        </p:nvSpPr>
        <p:spPr>
          <a:xfrm>
            <a:off x="327900" y="1152375"/>
            <a:ext cx="8504400" cy="34197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79" name="Shape 17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latin typeface="Consolas"/>
                <a:ea typeface="Consolas"/>
                <a:cs typeface="Consolas"/>
                <a:sym typeface="Consolas"/>
              </a:rPr>
              <a:t>ViewPropertyAnimator.class</a:t>
            </a:r>
          </a:p>
        </p:txBody>
      </p:sp>
      <p:sp>
        <p:nvSpPr>
          <p:cNvPr id="180" name="Shape 180"/>
          <p:cNvSpPr txBox="1"/>
          <p:nvPr>
            <p:ph idx="1" type="body"/>
          </p:nvPr>
        </p:nvSpPr>
        <p:spPr>
          <a:xfrm>
            <a:off x="311700" y="1152475"/>
            <a:ext cx="8520600" cy="3416400"/>
          </a:xfrm>
          <a:prstGeom prst="rect">
            <a:avLst/>
          </a:prstGeom>
        </p:spPr>
        <p:txBody>
          <a:bodyPr anchorCtr="0" anchor="ctr" bIns="91425" lIns="91425" rIns="91425" tIns="91425">
            <a:noAutofit/>
          </a:bodyPr>
          <a:lstStyle/>
          <a:p>
            <a:pPr lvl="0">
              <a:spcBef>
                <a:spcPts val="0"/>
              </a:spcBef>
              <a:buNone/>
            </a:pPr>
            <a:r>
              <a:rPr lang="en">
                <a:solidFill>
                  <a:srgbClr val="B389C5"/>
                </a:solidFill>
                <a:highlight>
                  <a:srgbClr val="2B2B2B"/>
                </a:highlight>
                <a:latin typeface="Arial"/>
                <a:ea typeface="Arial"/>
                <a:cs typeface="Arial"/>
                <a:sym typeface="Arial"/>
              </a:rPr>
              <a:t>btn</a:t>
            </a:r>
            <a:r>
              <a:rPr lang="en">
                <a:solidFill>
                  <a:srgbClr val="A9B7C6"/>
                </a:solidFill>
                <a:highlight>
                  <a:srgbClr val="2B2B2B"/>
                </a:highlight>
                <a:latin typeface="Arial"/>
                <a:ea typeface="Arial"/>
                <a:cs typeface="Arial"/>
                <a:sym typeface="Arial"/>
              </a:rPr>
              <a:t>.animate().rotation(</a:t>
            </a:r>
            <a:r>
              <a:rPr lang="en">
                <a:solidFill>
                  <a:srgbClr val="6897BB"/>
                </a:solidFill>
                <a:highlight>
                  <a:srgbClr val="2B2B2B"/>
                </a:highlight>
                <a:latin typeface="Arial"/>
                <a:ea typeface="Arial"/>
                <a:cs typeface="Arial"/>
                <a:sym typeface="Arial"/>
              </a:rPr>
              <a:t>360</a:t>
            </a:r>
            <a:r>
              <a:rPr lang="en">
                <a:solidFill>
                  <a:srgbClr val="A9B7C6"/>
                </a:solidFill>
                <a:highlight>
                  <a:srgbClr val="2B2B2B"/>
                </a:highlight>
                <a:latin typeface="Arial"/>
                <a:ea typeface="Arial"/>
                <a:cs typeface="Arial"/>
                <a:sym typeface="Arial"/>
              </a:rPr>
              <a:t>).setDuration(</a:t>
            </a:r>
            <a:r>
              <a:rPr lang="en">
                <a:solidFill>
                  <a:srgbClr val="6897BB"/>
                </a:solidFill>
                <a:highlight>
                  <a:srgbClr val="2B2B2B"/>
                </a:highlight>
                <a:latin typeface="Arial"/>
                <a:ea typeface="Arial"/>
                <a:cs typeface="Arial"/>
                <a:sym typeface="Arial"/>
              </a:rPr>
              <a:t>5000</a:t>
            </a:r>
            <a:r>
              <a:rPr lang="en">
                <a:solidFill>
                  <a:srgbClr val="A9B7C6"/>
                </a:solidFill>
                <a:highlight>
                  <a:srgbClr val="2B2B2B"/>
                </a:highlight>
                <a:latin typeface="Arial"/>
                <a:ea typeface="Arial"/>
                <a:cs typeface="Arial"/>
                <a:sym typeface="Arial"/>
              </a:rPr>
              <a:t>)</a:t>
            </a:r>
            <a:r>
              <a:rPr lang="en">
                <a:solidFill>
                  <a:srgbClr val="CC7832"/>
                </a:solidFill>
                <a:highlight>
                  <a:srgbClr val="2B2B2B"/>
                </a:highlight>
                <a:latin typeface="Arial"/>
                <a:ea typeface="Arial"/>
                <a:cs typeface="Arial"/>
                <a:sym typeface="Arial"/>
              </a:rPr>
              <a:t>;</a:t>
            </a:r>
          </a:p>
        </p:txBody>
      </p:sp>
      <p:sp>
        <p:nvSpPr>
          <p:cNvPr id="181" name="Shape 181"/>
          <p:cNvSpPr txBox="1"/>
          <p:nvPr>
            <p:ph idx="1" type="body"/>
          </p:nvPr>
        </p:nvSpPr>
        <p:spPr>
          <a:xfrm>
            <a:off x="319800" y="1154025"/>
            <a:ext cx="8520600" cy="3416400"/>
          </a:xfrm>
          <a:prstGeom prst="rect">
            <a:avLst/>
          </a:prstGeom>
        </p:spPr>
        <p:txBody>
          <a:bodyPr anchorCtr="0" anchor="ctr" bIns="91425" lIns="91425" rIns="91425" tIns="91425">
            <a:noAutofit/>
          </a:bodyPr>
          <a:lstStyle/>
          <a:p>
            <a:pPr lvl="0" rtl="0">
              <a:spcBef>
                <a:spcPts val="0"/>
              </a:spcBef>
              <a:spcAft>
                <a:spcPts val="0"/>
              </a:spcAft>
              <a:buNone/>
            </a:pPr>
            <a:r>
              <a:t/>
            </a:r>
            <a:endParaRPr>
              <a:solidFill>
                <a:srgbClr val="A9B7C6"/>
              </a:solidFill>
              <a:highlight>
                <a:srgbClr val="2B2B2B"/>
              </a:highlight>
              <a:latin typeface="Arial"/>
              <a:ea typeface="Arial"/>
              <a:cs typeface="Arial"/>
              <a:sym typeface="Arial"/>
            </a:endParaRPr>
          </a:p>
          <a:p>
            <a:pPr lvl="0" rtl="0">
              <a:spcBef>
                <a:spcPts val="0"/>
              </a:spcBef>
              <a:spcAft>
                <a:spcPts val="0"/>
              </a:spcAft>
              <a:buNone/>
            </a:pPr>
            <a:r>
              <a:rPr lang="en">
                <a:solidFill>
                  <a:srgbClr val="A9B7C6"/>
                </a:solidFill>
                <a:highlight>
                  <a:srgbClr val="2B2B2B"/>
                </a:highlight>
                <a:latin typeface="Arial"/>
                <a:ea typeface="Arial"/>
                <a:cs typeface="Arial"/>
                <a:sym typeface="Arial"/>
              </a:rPr>
              <a:t>ViewPropertyAnimator propertyAnimator = </a:t>
            </a:r>
            <a:r>
              <a:rPr lang="en">
                <a:solidFill>
                  <a:srgbClr val="B389C5"/>
                </a:solidFill>
                <a:highlight>
                  <a:srgbClr val="2B2B2B"/>
                </a:highlight>
                <a:latin typeface="Arial"/>
                <a:ea typeface="Arial"/>
                <a:cs typeface="Arial"/>
                <a:sym typeface="Arial"/>
              </a:rPr>
              <a:t>btn</a:t>
            </a:r>
            <a:r>
              <a:rPr lang="en">
                <a:solidFill>
                  <a:srgbClr val="A9B7C6"/>
                </a:solidFill>
                <a:highlight>
                  <a:srgbClr val="2B2B2B"/>
                </a:highlight>
                <a:latin typeface="Arial"/>
                <a:ea typeface="Arial"/>
                <a:cs typeface="Arial"/>
                <a:sym typeface="Arial"/>
              </a:rPr>
              <a:t>.animate().rotation(</a:t>
            </a:r>
            <a:r>
              <a:rPr lang="en">
                <a:solidFill>
                  <a:srgbClr val="6897BB"/>
                </a:solidFill>
                <a:highlight>
                  <a:srgbClr val="2B2B2B"/>
                </a:highlight>
                <a:latin typeface="Arial"/>
                <a:ea typeface="Arial"/>
                <a:cs typeface="Arial"/>
                <a:sym typeface="Arial"/>
              </a:rPr>
              <a:t>360</a:t>
            </a:r>
            <a:r>
              <a:rPr lang="en">
                <a:solidFill>
                  <a:srgbClr val="A9B7C6"/>
                </a:solidFill>
                <a:highlight>
                  <a:srgbClr val="2B2B2B"/>
                </a:highlight>
                <a:latin typeface="Arial"/>
                <a:ea typeface="Arial"/>
                <a:cs typeface="Arial"/>
                <a:sym typeface="Arial"/>
              </a:rPr>
              <a:t>).setDuration(</a:t>
            </a:r>
            <a:r>
              <a:rPr lang="en">
                <a:solidFill>
                  <a:srgbClr val="6897BB"/>
                </a:solidFill>
                <a:highlight>
                  <a:srgbClr val="2B2B2B"/>
                </a:highlight>
                <a:latin typeface="Arial"/>
                <a:ea typeface="Arial"/>
                <a:cs typeface="Arial"/>
                <a:sym typeface="Arial"/>
              </a:rPr>
              <a:t>5000</a:t>
            </a:r>
            <a:r>
              <a:rPr lang="en">
                <a:solidFill>
                  <a:srgbClr val="A9B7C6"/>
                </a:solidFill>
                <a:highlight>
                  <a:srgbClr val="2B2B2B"/>
                </a:highlight>
                <a:latin typeface="Arial"/>
                <a:ea typeface="Arial"/>
                <a:cs typeface="Arial"/>
                <a:sym typeface="Arial"/>
              </a:rPr>
              <a:t>)</a:t>
            </a:r>
            <a:r>
              <a:rPr lang="en">
                <a:solidFill>
                  <a:srgbClr val="CC7832"/>
                </a:solidFill>
                <a:highlight>
                  <a:srgbClr val="2B2B2B"/>
                </a:highlight>
                <a:latin typeface="Arial"/>
                <a:ea typeface="Arial"/>
                <a:cs typeface="Arial"/>
                <a:sym typeface="Arial"/>
              </a:rPr>
              <a:t>;</a:t>
            </a:r>
          </a:p>
          <a:p>
            <a:pPr lvl="0">
              <a:spcBef>
                <a:spcPts val="0"/>
              </a:spcBef>
              <a:spcAft>
                <a:spcPts val="0"/>
              </a:spcAft>
              <a:buNone/>
            </a:pPr>
            <a:r>
              <a:rPr lang="en">
                <a:solidFill>
                  <a:srgbClr val="A9B7C6"/>
                </a:solidFill>
                <a:highlight>
                  <a:srgbClr val="2B2B2B"/>
                </a:highlight>
                <a:latin typeface="Arial"/>
                <a:ea typeface="Arial"/>
                <a:cs typeface="Arial"/>
                <a:sym typeface="Arial"/>
              </a:rPr>
              <a:t>propertyAnimator.alpha(</a:t>
            </a:r>
            <a:r>
              <a:rPr lang="en">
                <a:solidFill>
                  <a:srgbClr val="6897BB"/>
                </a:solidFill>
                <a:highlight>
                  <a:srgbClr val="2B2B2B"/>
                </a:highlight>
                <a:latin typeface="Arial"/>
                <a:ea typeface="Arial"/>
                <a:cs typeface="Arial"/>
                <a:sym typeface="Arial"/>
              </a:rPr>
              <a:t>0f</a:t>
            </a:r>
            <a:r>
              <a:rPr lang="en">
                <a:solidFill>
                  <a:srgbClr val="A9B7C6"/>
                </a:solidFill>
                <a:highlight>
                  <a:srgbClr val="2B2B2B"/>
                </a:highlight>
                <a:latin typeface="Arial"/>
                <a:ea typeface="Arial"/>
                <a:cs typeface="Arial"/>
                <a:sym typeface="Arial"/>
              </a:rPr>
              <a:t>).setDuration(</a:t>
            </a:r>
            <a:r>
              <a:rPr lang="en">
                <a:solidFill>
                  <a:srgbClr val="6897BB"/>
                </a:solidFill>
                <a:highlight>
                  <a:srgbClr val="2B2B2B"/>
                </a:highlight>
                <a:latin typeface="Arial"/>
                <a:ea typeface="Arial"/>
                <a:cs typeface="Arial"/>
                <a:sym typeface="Arial"/>
              </a:rPr>
              <a:t>5000</a:t>
            </a:r>
            <a:r>
              <a:rPr lang="en">
                <a:solidFill>
                  <a:srgbClr val="A9B7C6"/>
                </a:solidFill>
                <a:highlight>
                  <a:srgbClr val="2B2B2B"/>
                </a:highlight>
                <a:latin typeface="Arial"/>
                <a:ea typeface="Arial"/>
                <a:cs typeface="Arial"/>
                <a:sym typeface="Arial"/>
              </a:rPr>
              <a:t>)</a:t>
            </a:r>
            <a:r>
              <a:rPr lang="en">
                <a:solidFill>
                  <a:srgbClr val="CC7832"/>
                </a:solidFill>
                <a:highlight>
                  <a:srgbClr val="2B2B2B"/>
                </a:highlight>
                <a:latin typeface="Arial"/>
                <a:ea typeface="Arial"/>
                <a:cs typeface="Arial"/>
                <a:sym typeface="Arial"/>
              </a:rPr>
              <a:t>;</a:t>
            </a:r>
          </a:p>
          <a:p>
            <a:pPr lvl="0" rtl="0">
              <a:spcBef>
                <a:spcPts val="0"/>
              </a:spcBef>
              <a:buNone/>
            </a:pPr>
            <a:r>
              <a:t/>
            </a:r>
            <a:endParaRPr>
              <a:solidFill>
                <a:srgbClr val="CC7832"/>
              </a:solidFill>
              <a:highlight>
                <a:srgbClr val="2B2B2B"/>
              </a:highlight>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5" name="Shape 185"/>
        <p:cNvGrpSpPr/>
        <p:nvPr/>
      </p:nvGrpSpPr>
      <p:grpSpPr>
        <a:xfrm>
          <a:off x="0" y="0"/>
          <a:ext cx="0" cy="0"/>
          <a:chOff x="0" y="0"/>
          <a:chExt cx="0" cy="0"/>
        </a:xfrm>
      </p:grpSpPr>
      <p:sp>
        <p:nvSpPr>
          <p:cNvPr id="186" name="Shape 186"/>
          <p:cNvSpPr/>
          <p:nvPr/>
        </p:nvSpPr>
        <p:spPr>
          <a:xfrm>
            <a:off x="327900" y="1152375"/>
            <a:ext cx="8504400" cy="34197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87" name="Shape 18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Frame by frame animation</a:t>
            </a:r>
          </a:p>
        </p:txBody>
      </p:sp>
      <p:sp>
        <p:nvSpPr>
          <p:cNvPr id="188" name="Shape 188"/>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lnSpc>
                <a:spcPct val="15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&lt;animation-list </a:t>
            </a:r>
            <a:r>
              <a:rPr lang="en" sz="1200">
                <a:solidFill>
                  <a:srgbClr val="BABABA"/>
                </a:solidFill>
                <a:highlight>
                  <a:srgbClr val="2B2B2B"/>
                </a:highlight>
                <a:latin typeface="Arial"/>
                <a:ea typeface="Arial"/>
                <a:cs typeface="Arial"/>
                <a:sym typeface="Arial"/>
              </a:rPr>
              <a:t>xmlns:</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a:t>
            </a:r>
            <a:r>
              <a:rPr lang="en" sz="1200">
                <a:solidFill>
                  <a:srgbClr val="6A8759"/>
                </a:solidFill>
                <a:highlight>
                  <a:srgbClr val="2B2B2B"/>
                </a:highlight>
                <a:latin typeface="Arial"/>
                <a:ea typeface="Arial"/>
                <a:cs typeface="Arial"/>
                <a:sym typeface="Arial"/>
              </a:rPr>
              <a:t>"http://schemas.android.com/apk/res/android"</a:t>
            </a:r>
            <a:r>
              <a:rPr lang="en" sz="1200">
                <a:solidFill>
                  <a:srgbClr val="E8BF6A"/>
                </a:solidFill>
                <a:highlight>
                  <a:srgbClr val="2B2B2B"/>
                </a:highlight>
                <a:latin typeface="Arial"/>
                <a:ea typeface="Arial"/>
                <a:cs typeface="Arial"/>
                <a:sym typeface="Arial"/>
              </a:rPr>
              <a:t>&gt;</a:t>
            </a:r>
          </a:p>
          <a:p>
            <a:pPr lvl="0">
              <a:lnSpc>
                <a:spcPct val="15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   &lt;item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:drawable=</a:t>
            </a:r>
            <a:r>
              <a:rPr lang="en" sz="1200">
                <a:solidFill>
                  <a:srgbClr val="6A8759"/>
                </a:solidFill>
                <a:highlight>
                  <a:srgbClr val="2B2B2B"/>
                </a:highlight>
                <a:latin typeface="Arial"/>
                <a:ea typeface="Arial"/>
                <a:cs typeface="Arial"/>
                <a:sym typeface="Arial"/>
              </a:rPr>
              <a:t>"@drawable/frame1"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:duration=</a:t>
            </a:r>
            <a:r>
              <a:rPr lang="en" sz="1200">
                <a:solidFill>
                  <a:srgbClr val="6A8759"/>
                </a:solidFill>
                <a:highlight>
                  <a:srgbClr val="2B2B2B"/>
                </a:highlight>
                <a:latin typeface="Arial"/>
                <a:ea typeface="Arial"/>
                <a:cs typeface="Arial"/>
                <a:sym typeface="Arial"/>
              </a:rPr>
              <a:t>"100" </a:t>
            </a:r>
            <a:r>
              <a:rPr lang="en" sz="1200">
                <a:solidFill>
                  <a:srgbClr val="E8BF6A"/>
                </a:solidFill>
                <a:highlight>
                  <a:srgbClr val="2B2B2B"/>
                </a:highlight>
                <a:latin typeface="Arial"/>
                <a:ea typeface="Arial"/>
                <a:cs typeface="Arial"/>
                <a:sym typeface="Arial"/>
              </a:rPr>
              <a:t>/&gt;</a:t>
            </a:r>
          </a:p>
          <a:p>
            <a:pPr lvl="0">
              <a:lnSpc>
                <a:spcPct val="15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   &lt;item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:drawable=</a:t>
            </a:r>
            <a:r>
              <a:rPr lang="en" sz="1200">
                <a:solidFill>
                  <a:srgbClr val="6A8759"/>
                </a:solidFill>
                <a:highlight>
                  <a:srgbClr val="2B2B2B"/>
                </a:highlight>
                <a:latin typeface="Arial"/>
                <a:ea typeface="Arial"/>
                <a:cs typeface="Arial"/>
                <a:sym typeface="Arial"/>
              </a:rPr>
              <a:t>"@drawable/frame2"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:duration=</a:t>
            </a:r>
            <a:r>
              <a:rPr lang="en" sz="1200">
                <a:solidFill>
                  <a:srgbClr val="6A8759"/>
                </a:solidFill>
                <a:highlight>
                  <a:srgbClr val="2B2B2B"/>
                </a:highlight>
                <a:latin typeface="Arial"/>
                <a:ea typeface="Arial"/>
                <a:cs typeface="Arial"/>
                <a:sym typeface="Arial"/>
              </a:rPr>
              <a:t>"100" </a:t>
            </a:r>
            <a:r>
              <a:rPr lang="en" sz="1200">
                <a:solidFill>
                  <a:srgbClr val="E8BF6A"/>
                </a:solidFill>
                <a:highlight>
                  <a:srgbClr val="2B2B2B"/>
                </a:highlight>
                <a:latin typeface="Arial"/>
                <a:ea typeface="Arial"/>
                <a:cs typeface="Arial"/>
                <a:sym typeface="Arial"/>
              </a:rPr>
              <a:t>/&gt;</a:t>
            </a:r>
          </a:p>
          <a:p>
            <a:pPr lvl="0">
              <a:lnSpc>
                <a:spcPct val="15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   &lt;item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:drawable=</a:t>
            </a:r>
            <a:r>
              <a:rPr lang="en" sz="1200">
                <a:solidFill>
                  <a:srgbClr val="6A8759"/>
                </a:solidFill>
                <a:highlight>
                  <a:srgbClr val="2B2B2B"/>
                </a:highlight>
                <a:latin typeface="Arial"/>
                <a:ea typeface="Arial"/>
                <a:cs typeface="Arial"/>
                <a:sym typeface="Arial"/>
              </a:rPr>
              <a:t>"@drawable/frame3"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:duration=</a:t>
            </a:r>
            <a:r>
              <a:rPr lang="en" sz="1200">
                <a:solidFill>
                  <a:srgbClr val="6A8759"/>
                </a:solidFill>
                <a:highlight>
                  <a:srgbClr val="2B2B2B"/>
                </a:highlight>
                <a:latin typeface="Arial"/>
                <a:ea typeface="Arial"/>
                <a:cs typeface="Arial"/>
                <a:sym typeface="Arial"/>
              </a:rPr>
              <a:t>"100" </a:t>
            </a:r>
            <a:r>
              <a:rPr lang="en" sz="1200">
                <a:solidFill>
                  <a:srgbClr val="E8BF6A"/>
                </a:solidFill>
                <a:highlight>
                  <a:srgbClr val="2B2B2B"/>
                </a:highlight>
                <a:latin typeface="Arial"/>
                <a:ea typeface="Arial"/>
                <a:cs typeface="Arial"/>
                <a:sym typeface="Arial"/>
              </a:rPr>
              <a:t>/&gt;</a:t>
            </a:r>
          </a:p>
          <a:p>
            <a:pPr lvl="0">
              <a:lnSpc>
                <a:spcPct val="15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   &lt;item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:drawable=</a:t>
            </a:r>
            <a:r>
              <a:rPr lang="en" sz="1200">
                <a:solidFill>
                  <a:srgbClr val="6A8759"/>
                </a:solidFill>
                <a:highlight>
                  <a:srgbClr val="2B2B2B"/>
                </a:highlight>
                <a:latin typeface="Arial"/>
                <a:ea typeface="Arial"/>
                <a:cs typeface="Arial"/>
                <a:sym typeface="Arial"/>
              </a:rPr>
              <a:t>"@drawable/frame4"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:duration=</a:t>
            </a:r>
            <a:r>
              <a:rPr lang="en" sz="1200">
                <a:solidFill>
                  <a:srgbClr val="6A8759"/>
                </a:solidFill>
                <a:highlight>
                  <a:srgbClr val="2B2B2B"/>
                </a:highlight>
                <a:latin typeface="Arial"/>
                <a:ea typeface="Arial"/>
                <a:cs typeface="Arial"/>
                <a:sym typeface="Arial"/>
              </a:rPr>
              <a:t>"100" </a:t>
            </a:r>
            <a:r>
              <a:rPr lang="en" sz="1200">
                <a:solidFill>
                  <a:srgbClr val="E8BF6A"/>
                </a:solidFill>
                <a:highlight>
                  <a:srgbClr val="2B2B2B"/>
                </a:highlight>
                <a:latin typeface="Arial"/>
                <a:ea typeface="Arial"/>
                <a:cs typeface="Arial"/>
                <a:sym typeface="Arial"/>
              </a:rPr>
              <a:t>/&gt;</a:t>
            </a:r>
          </a:p>
          <a:p>
            <a:pPr lvl="0">
              <a:lnSpc>
                <a:spcPct val="15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   &lt;item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:drawable=</a:t>
            </a:r>
            <a:r>
              <a:rPr lang="en" sz="1200">
                <a:solidFill>
                  <a:srgbClr val="6A8759"/>
                </a:solidFill>
                <a:highlight>
                  <a:srgbClr val="2B2B2B"/>
                </a:highlight>
                <a:latin typeface="Arial"/>
                <a:ea typeface="Arial"/>
                <a:cs typeface="Arial"/>
                <a:sym typeface="Arial"/>
              </a:rPr>
              <a:t>"@drawable/frame5"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:duration=</a:t>
            </a:r>
            <a:r>
              <a:rPr lang="en" sz="1200">
                <a:solidFill>
                  <a:srgbClr val="6A8759"/>
                </a:solidFill>
                <a:highlight>
                  <a:srgbClr val="2B2B2B"/>
                </a:highlight>
                <a:latin typeface="Arial"/>
                <a:ea typeface="Arial"/>
                <a:cs typeface="Arial"/>
                <a:sym typeface="Arial"/>
              </a:rPr>
              <a:t>"100" </a:t>
            </a:r>
            <a:r>
              <a:rPr lang="en" sz="1200">
                <a:solidFill>
                  <a:srgbClr val="E8BF6A"/>
                </a:solidFill>
                <a:highlight>
                  <a:srgbClr val="2B2B2B"/>
                </a:highlight>
                <a:latin typeface="Arial"/>
                <a:ea typeface="Arial"/>
                <a:cs typeface="Arial"/>
                <a:sym typeface="Arial"/>
              </a:rPr>
              <a:t>/&gt;</a:t>
            </a:r>
          </a:p>
          <a:p>
            <a:pPr lvl="0" rtl="0">
              <a:lnSpc>
                <a:spcPct val="150000"/>
              </a:lnSpc>
              <a:spcBef>
                <a:spcPts val="0"/>
              </a:spcBef>
              <a:spcAft>
                <a:spcPts val="0"/>
              </a:spcAft>
              <a:buNone/>
            </a:pPr>
            <a:r>
              <a:rPr lang="en" sz="1200">
                <a:solidFill>
                  <a:srgbClr val="E8BF6A"/>
                </a:solidFill>
                <a:highlight>
                  <a:srgbClr val="2B2B2B"/>
                </a:highlight>
                <a:latin typeface="Arial"/>
                <a:ea typeface="Arial"/>
                <a:cs typeface="Arial"/>
                <a:sym typeface="Arial"/>
              </a:rPr>
              <a:t>&lt;/animation-list&gt;</a:t>
            </a:r>
          </a:p>
          <a:p>
            <a:pPr lvl="0" rtl="0">
              <a:lnSpc>
                <a:spcPct val="150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rtl="0">
              <a:spcBef>
                <a:spcPts val="0"/>
              </a:spcBef>
              <a:spcAft>
                <a:spcPts val="0"/>
              </a:spcAft>
              <a:buNone/>
            </a:pPr>
            <a:r>
              <a:rPr lang="en" sz="1200">
                <a:solidFill>
                  <a:srgbClr val="E8BF6A"/>
                </a:solidFill>
                <a:highlight>
                  <a:srgbClr val="2B2B2B"/>
                </a:highlight>
                <a:latin typeface="Arial"/>
                <a:ea typeface="Arial"/>
                <a:cs typeface="Arial"/>
                <a:sym typeface="Arial"/>
              </a:rPr>
              <a:t>&lt;!-- at your Java class --&gt; </a:t>
            </a:r>
          </a:p>
          <a:p>
            <a:pPr lvl="0" rtl="0">
              <a:lnSpc>
                <a:spcPct val="150000"/>
              </a:lnSpc>
              <a:spcBef>
                <a:spcPts val="0"/>
              </a:spcBef>
              <a:spcAft>
                <a:spcPts val="0"/>
              </a:spcAft>
              <a:buNone/>
            </a:pPr>
            <a:r>
              <a:rPr lang="en" sz="1200">
                <a:solidFill>
                  <a:srgbClr val="B389C5"/>
                </a:solidFill>
                <a:highlight>
                  <a:srgbClr val="2B2B2B"/>
                </a:highlight>
                <a:latin typeface="Arial"/>
                <a:ea typeface="Arial"/>
                <a:cs typeface="Arial"/>
                <a:sym typeface="Arial"/>
              </a:rPr>
              <a:t>imageView</a:t>
            </a:r>
            <a:r>
              <a:rPr lang="en" sz="1200">
                <a:solidFill>
                  <a:srgbClr val="A9B7C6"/>
                </a:solidFill>
                <a:highlight>
                  <a:srgbClr val="2B2B2B"/>
                </a:highlight>
                <a:latin typeface="Arial"/>
                <a:ea typeface="Arial"/>
                <a:cs typeface="Arial"/>
                <a:sym typeface="Arial"/>
              </a:rPr>
              <a:t>.setBackgroundResource(R.drawable.</a:t>
            </a:r>
            <a:r>
              <a:rPr i="1" lang="en" sz="1200">
                <a:solidFill>
                  <a:srgbClr val="9876AA"/>
                </a:solidFill>
                <a:highlight>
                  <a:srgbClr val="2B2B2B"/>
                </a:highlight>
                <a:latin typeface="Arial"/>
                <a:ea typeface="Arial"/>
                <a:cs typeface="Arial"/>
                <a:sym typeface="Arial"/>
              </a:rPr>
              <a:t>frame_by_frame_drawable</a:t>
            </a:r>
            <a:r>
              <a:rPr lang="en" sz="1200">
                <a:solidFill>
                  <a:srgbClr val="A9B7C6"/>
                </a:solidFill>
                <a:highlight>
                  <a:srgbClr val="2B2B2B"/>
                </a:highlight>
                <a:latin typeface="Arial"/>
                <a:ea typeface="Arial"/>
                <a:cs typeface="Arial"/>
                <a:sym typeface="Arial"/>
              </a:rPr>
              <a:t>)</a:t>
            </a:r>
            <a:r>
              <a:rPr lang="en" sz="1200">
                <a:solidFill>
                  <a:srgbClr val="CC7832"/>
                </a:solidFill>
                <a:highlight>
                  <a:srgbClr val="2B2B2B"/>
                </a:highlight>
                <a:latin typeface="Arial"/>
                <a:ea typeface="Arial"/>
                <a:cs typeface="Arial"/>
                <a:sym typeface="Arial"/>
              </a:rPr>
              <a:t>;</a:t>
            </a:r>
          </a:p>
          <a:p>
            <a:pPr lvl="0" rtl="0">
              <a:lnSpc>
                <a:spcPct val="150000"/>
              </a:lnSpc>
              <a:spcBef>
                <a:spcPts val="0"/>
              </a:spcBef>
              <a:spcAft>
                <a:spcPts val="0"/>
              </a:spcAft>
              <a:buNone/>
            </a:pPr>
            <a:r>
              <a:rPr lang="en" sz="1200">
                <a:solidFill>
                  <a:srgbClr val="A9B7C6"/>
                </a:solidFill>
                <a:highlight>
                  <a:srgbClr val="2B2B2B"/>
                </a:highlight>
                <a:latin typeface="Arial"/>
                <a:ea typeface="Arial"/>
                <a:cs typeface="Arial"/>
                <a:sym typeface="Arial"/>
              </a:rPr>
              <a:t>AnimationDrawable animationDrawable = (AnimationDrawable) </a:t>
            </a:r>
            <a:r>
              <a:rPr lang="en" sz="1200">
                <a:solidFill>
                  <a:srgbClr val="B389C5"/>
                </a:solidFill>
                <a:highlight>
                  <a:srgbClr val="2B2B2B"/>
                </a:highlight>
                <a:latin typeface="Arial"/>
                <a:ea typeface="Arial"/>
                <a:cs typeface="Arial"/>
                <a:sym typeface="Arial"/>
              </a:rPr>
              <a:t>imageView</a:t>
            </a:r>
            <a:r>
              <a:rPr lang="en" sz="1200">
                <a:solidFill>
                  <a:srgbClr val="A9B7C6"/>
                </a:solidFill>
                <a:highlight>
                  <a:srgbClr val="2B2B2B"/>
                </a:highlight>
                <a:latin typeface="Arial"/>
                <a:ea typeface="Arial"/>
                <a:cs typeface="Arial"/>
                <a:sym typeface="Arial"/>
              </a:rPr>
              <a:t>.getDrawable()</a:t>
            </a:r>
            <a:r>
              <a:rPr lang="en" sz="1200">
                <a:solidFill>
                  <a:srgbClr val="CC7832"/>
                </a:solidFill>
                <a:highlight>
                  <a:srgbClr val="2B2B2B"/>
                </a:highlight>
                <a:latin typeface="Arial"/>
                <a:ea typeface="Arial"/>
                <a:cs typeface="Arial"/>
                <a:sym typeface="Arial"/>
              </a:rPr>
              <a:t>;</a:t>
            </a:r>
          </a:p>
          <a:p>
            <a:pPr lvl="0" rtl="0">
              <a:lnSpc>
                <a:spcPct val="150000"/>
              </a:lnSpc>
              <a:spcBef>
                <a:spcPts val="0"/>
              </a:spcBef>
              <a:spcAft>
                <a:spcPts val="0"/>
              </a:spcAft>
              <a:buNone/>
            </a:pPr>
            <a:r>
              <a:rPr lang="en" sz="1200">
                <a:solidFill>
                  <a:srgbClr val="A9B7C6"/>
                </a:solidFill>
                <a:highlight>
                  <a:srgbClr val="2B2B2B"/>
                </a:highlight>
                <a:latin typeface="Arial"/>
                <a:ea typeface="Arial"/>
                <a:cs typeface="Arial"/>
                <a:sym typeface="Arial"/>
              </a:rPr>
              <a:t>animationDrawable.start()</a:t>
            </a:r>
            <a:r>
              <a:rPr lang="en" sz="1200">
                <a:solidFill>
                  <a:srgbClr val="CC7832"/>
                </a:solidFill>
                <a:highlight>
                  <a:srgbClr val="2B2B2B"/>
                </a:highlight>
                <a:latin typeface="Arial"/>
                <a:ea typeface="Arial"/>
                <a:cs typeface="Arial"/>
                <a:sym typeface="Arial"/>
              </a:rPr>
              <a:t>;</a:t>
            </a:r>
          </a:p>
          <a:p>
            <a:pPr lvl="0">
              <a:lnSpc>
                <a:spcPct val="150000"/>
              </a:lnSpc>
              <a:spcBef>
                <a:spcPts val="0"/>
              </a:spcBef>
              <a:spcAft>
                <a:spcPts val="0"/>
              </a:spcAft>
              <a:buClr>
                <a:schemeClr val="dk1"/>
              </a:buClr>
              <a:buSzPct val="91666"/>
              <a:buFont typeface="Arial"/>
              <a:buNone/>
            </a:pPr>
            <a:r>
              <a:t/>
            </a:r>
            <a:endParaRPr sz="1200">
              <a:solidFill>
                <a:srgbClr val="E8BF6A"/>
              </a:solidFill>
              <a:highlight>
                <a:srgbClr val="2B2B2B"/>
              </a:highlight>
              <a:latin typeface="Arial"/>
              <a:ea typeface="Arial"/>
              <a:cs typeface="Arial"/>
              <a:sym typeface="Arial"/>
            </a:endParaRPr>
          </a:p>
          <a:p>
            <a:pPr lvl="0">
              <a:spcBef>
                <a:spcPts val="0"/>
              </a:spcBef>
              <a:buNone/>
            </a:pPr>
            <a:r>
              <a:t/>
            </a:r>
            <a:endParaRPr/>
          </a:p>
        </p:txBody>
      </p:sp>
      <p:cxnSp>
        <p:nvCxnSpPr>
          <p:cNvPr id="189" name="Shape 189"/>
          <p:cNvCxnSpPr/>
          <p:nvPr/>
        </p:nvCxnSpPr>
        <p:spPr>
          <a:xfrm>
            <a:off x="319800" y="3400700"/>
            <a:ext cx="8520600" cy="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3" name="Shape 193"/>
        <p:cNvGrpSpPr/>
        <p:nvPr/>
      </p:nvGrpSpPr>
      <p:grpSpPr>
        <a:xfrm>
          <a:off x="0" y="0"/>
          <a:ext cx="0" cy="0"/>
          <a:chOff x="0" y="0"/>
          <a:chExt cx="0" cy="0"/>
        </a:xfrm>
      </p:grpSpPr>
      <p:sp>
        <p:nvSpPr>
          <p:cNvPr id="194" name="Shape 194"/>
          <p:cNvSpPr/>
          <p:nvPr/>
        </p:nvSpPr>
        <p:spPr>
          <a:xfrm>
            <a:off x="327900" y="1152375"/>
            <a:ext cx="8504400" cy="35022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95" name="Shape 195"/>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lnSpc>
                <a:spcPct val="15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&lt;LinearLayout</a:t>
            </a:r>
          </a:p>
          <a:p>
            <a:pPr lvl="0">
              <a:lnSpc>
                <a:spcPct val="15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   </a:t>
            </a:r>
            <a:r>
              <a:rPr lang="en" sz="1200">
                <a:solidFill>
                  <a:srgbClr val="BABABA"/>
                </a:solidFill>
                <a:highlight>
                  <a:srgbClr val="2B2B2B"/>
                </a:highlight>
                <a:latin typeface="Arial"/>
                <a:ea typeface="Arial"/>
                <a:cs typeface="Arial"/>
                <a:sym typeface="Arial"/>
              </a:rPr>
              <a:t>xmlns:</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a:t>
            </a:r>
            <a:r>
              <a:rPr lang="en" sz="1200">
                <a:solidFill>
                  <a:srgbClr val="6A8759"/>
                </a:solidFill>
                <a:highlight>
                  <a:srgbClr val="2B2B2B"/>
                </a:highlight>
                <a:latin typeface="Arial"/>
                <a:ea typeface="Arial"/>
                <a:cs typeface="Arial"/>
                <a:sym typeface="Arial"/>
              </a:rPr>
              <a:t>"http://schemas.android.com/apk/res/android"</a:t>
            </a:r>
          </a:p>
          <a:p>
            <a:pPr lvl="0">
              <a:lnSpc>
                <a:spcPct val="150000"/>
              </a:lnSpc>
              <a:spcBef>
                <a:spcPts val="0"/>
              </a:spcBef>
              <a:spcAft>
                <a:spcPts val="0"/>
              </a:spcAft>
              <a:buClr>
                <a:schemeClr val="dk1"/>
              </a:buClr>
              <a:buSzPct val="91666"/>
              <a:buFont typeface="Arial"/>
              <a:buNone/>
            </a:pPr>
            <a:r>
              <a:rPr lang="en" sz="1200">
                <a:solidFill>
                  <a:srgbClr val="6A8759"/>
                </a:solidFill>
                <a:highlight>
                  <a:srgbClr val="2B2B2B"/>
                </a:highlight>
                <a:latin typeface="Arial"/>
                <a:ea typeface="Arial"/>
                <a:cs typeface="Arial"/>
                <a:sym typeface="Arial"/>
              </a:rPr>
              <a:t>   </a:t>
            </a:r>
            <a:r>
              <a:rPr lang="en" sz="1200">
                <a:solidFill>
                  <a:srgbClr val="BABABA"/>
                </a:solidFill>
                <a:highlight>
                  <a:srgbClr val="2B2B2B"/>
                </a:highlight>
                <a:latin typeface="Arial"/>
                <a:ea typeface="Arial"/>
                <a:cs typeface="Arial"/>
                <a:sym typeface="Arial"/>
              </a:rPr>
              <a:t>xmlns:</a:t>
            </a:r>
            <a:r>
              <a:rPr lang="en" sz="1200">
                <a:solidFill>
                  <a:srgbClr val="9876AA"/>
                </a:solidFill>
                <a:highlight>
                  <a:srgbClr val="2B2B2B"/>
                </a:highlight>
                <a:latin typeface="Arial"/>
                <a:ea typeface="Arial"/>
                <a:cs typeface="Arial"/>
                <a:sym typeface="Arial"/>
              </a:rPr>
              <a:t>tools</a:t>
            </a:r>
            <a:r>
              <a:rPr lang="en" sz="1200">
                <a:solidFill>
                  <a:srgbClr val="BABABA"/>
                </a:solidFill>
                <a:highlight>
                  <a:srgbClr val="2B2B2B"/>
                </a:highlight>
                <a:latin typeface="Arial"/>
                <a:ea typeface="Arial"/>
                <a:cs typeface="Arial"/>
                <a:sym typeface="Arial"/>
              </a:rPr>
              <a:t>=</a:t>
            </a:r>
            <a:r>
              <a:rPr lang="en" sz="1200">
                <a:solidFill>
                  <a:srgbClr val="6A8759"/>
                </a:solidFill>
                <a:highlight>
                  <a:srgbClr val="2B2B2B"/>
                </a:highlight>
                <a:latin typeface="Arial"/>
                <a:ea typeface="Arial"/>
                <a:cs typeface="Arial"/>
                <a:sym typeface="Arial"/>
              </a:rPr>
              <a:t>"http://schemas.android.com/tools"</a:t>
            </a:r>
          </a:p>
          <a:p>
            <a:pPr lvl="0">
              <a:lnSpc>
                <a:spcPct val="150000"/>
              </a:lnSpc>
              <a:spcBef>
                <a:spcPts val="0"/>
              </a:spcBef>
              <a:spcAft>
                <a:spcPts val="0"/>
              </a:spcAft>
              <a:buClr>
                <a:schemeClr val="dk1"/>
              </a:buClr>
              <a:buSzPct val="91666"/>
              <a:buFont typeface="Arial"/>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:id=</a:t>
            </a:r>
            <a:r>
              <a:rPr lang="en" sz="1200">
                <a:solidFill>
                  <a:srgbClr val="6A8759"/>
                </a:solidFill>
                <a:highlight>
                  <a:srgbClr val="2B2B2B"/>
                </a:highlight>
                <a:latin typeface="Arial"/>
                <a:ea typeface="Arial"/>
                <a:cs typeface="Arial"/>
                <a:sym typeface="Arial"/>
              </a:rPr>
              <a:t>"@+id/container"</a:t>
            </a:r>
          </a:p>
          <a:p>
            <a:pPr lvl="0">
              <a:lnSpc>
                <a:spcPct val="150000"/>
              </a:lnSpc>
              <a:spcBef>
                <a:spcPts val="0"/>
              </a:spcBef>
              <a:spcAft>
                <a:spcPts val="0"/>
              </a:spcAft>
              <a:buClr>
                <a:schemeClr val="dk1"/>
              </a:buClr>
              <a:buSzPct val="91666"/>
              <a:buFont typeface="Arial"/>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:layout_width=</a:t>
            </a:r>
            <a:r>
              <a:rPr lang="en" sz="1200">
                <a:solidFill>
                  <a:srgbClr val="6A8759"/>
                </a:solidFill>
                <a:highlight>
                  <a:srgbClr val="2B2B2B"/>
                </a:highlight>
                <a:latin typeface="Arial"/>
                <a:ea typeface="Arial"/>
                <a:cs typeface="Arial"/>
                <a:sym typeface="Arial"/>
              </a:rPr>
              <a:t>"match_parent"</a:t>
            </a:r>
          </a:p>
          <a:p>
            <a:pPr lvl="0">
              <a:lnSpc>
                <a:spcPct val="150000"/>
              </a:lnSpc>
              <a:spcBef>
                <a:spcPts val="0"/>
              </a:spcBef>
              <a:spcAft>
                <a:spcPts val="0"/>
              </a:spcAft>
              <a:buClr>
                <a:schemeClr val="dk1"/>
              </a:buClr>
              <a:buSzPct val="91666"/>
              <a:buFont typeface="Arial"/>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:layout_height=</a:t>
            </a:r>
            <a:r>
              <a:rPr lang="en" sz="1200">
                <a:solidFill>
                  <a:srgbClr val="6A8759"/>
                </a:solidFill>
                <a:highlight>
                  <a:srgbClr val="2B2B2B"/>
                </a:highlight>
                <a:latin typeface="Arial"/>
                <a:ea typeface="Arial"/>
                <a:cs typeface="Arial"/>
                <a:sym typeface="Arial"/>
              </a:rPr>
              <a:t>"match_parent"</a:t>
            </a:r>
          </a:p>
          <a:p>
            <a:pPr lvl="0">
              <a:lnSpc>
                <a:spcPct val="150000"/>
              </a:lnSpc>
              <a:spcBef>
                <a:spcPts val="0"/>
              </a:spcBef>
              <a:spcAft>
                <a:spcPts val="0"/>
              </a:spcAft>
              <a:buClr>
                <a:schemeClr val="dk1"/>
              </a:buClr>
              <a:buSzPct val="91666"/>
              <a:buFont typeface="Arial"/>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:animateLayoutChanges=</a:t>
            </a:r>
            <a:r>
              <a:rPr lang="en" sz="1200">
                <a:solidFill>
                  <a:srgbClr val="6A8759"/>
                </a:solidFill>
                <a:highlight>
                  <a:srgbClr val="2B2B2B"/>
                </a:highlight>
                <a:latin typeface="Arial"/>
                <a:ea typeface="Arial"/>
                <a:cs typeface="Arial"/>
                <a:sym typeface="Arial"/>
              </a:rPr>
              <a:t>"true"</a:t>
            </a:r>
          </a:p>
          <a:p>
            <a:pPr lvl="0" rtl="0">
              <a:lnSpc>
                <a:spcPct val="150000"/>
              </a:lnSpc>
              <a:spcBef>
                <a:spcPts val="0"/>
              </a:spcBef>
              <a:spcAft>
                <a:spcPts val="0"/>
              </a:spcAft>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tools</a:t>
            </a:r>
            <a:r>
              <a:rPr lang="en" sz="1200">
                <a:solidFill>
                  <a:srgbClr val="BABABA"/>
                </a:solidFill>
                <a:highlight>
                  <a:srgbClr val="2B2B2B"/>
                </a:highlight>
                <a:latin typeface="Arial"/>
                <a:ea typeface="Arial"/>
                <a:cs typeface="Arial"/>
                <a:sym typeface="Arial"/>
              </a:rPr>
              <a:t>:context=</a:t>
            </a:r>
            <a:r>
              <a:rPr lang="en" sz="1200">
                <a:solidFill>
                  <a:srgbClr val="6A8759"/>
                </a:solidFill>
                <a:highlight>
                  <a:srgbClr val="2B2B2B"/>
                </a:highlight>
                <a:latin typeface="Arial"/>
                <a:ea typeface="Arial"/>
                <a:cs typeface="Arial"/>
                <a:sym typeface="Arial"/>
              </a:rPr>
              <a:t>"com.pixplicity.appmagic.MainActivity"</a:t>
            </a:r>
            <a:r>
              <a:rPr lang="en" sz="1200">
                <a:solidFill>
                  <a:srgbClr val="E8BF6A"/>
                </a:solidFill>
                <a:highlight>
                  <a:srgbClr val="2B2B2B"/>
                </a:highlight>
                <a:latin typeface="Arial"/>
                <a:ea typeface="Arial"/>
                <a:cs typeface="Arial"/>
                <a:sym typeface="Arial"/>
              </a:rPr>
              <a:t>&gt;</a:t>
            </a:r>
          </a:p>
          <a:p>
            <a:pPr lvl="0" rtl="0">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rtl="0">
              <a:spcBef>
                <a:spcPts val="0"/>
              </a:spcBef>
              <a:spcAft>
                <a:spcPts val="0"/>
              </a:spcAft>
              <a:buNone/>
            </a:pPr>
            <a:r>
              <a:rPr lang="en" sz="1200">
                <a:solidFill>
                  <a:srgbClr val="E8BF6A"/>
                </a:solidFill>
                <a:highlight>
                  <a:srgbClr val="2B2B2B"/>
                </a:highlight>
                <a:latin typeface="Arial"/>
                <a:ea typeface="Arial"/>
                <a:cs typeface="Arial"/>
                <a:sym typeface="Arial"/>
              </a:rPr>
              <a:t>&lt;!-- at your Java class --&gt; </a:t>
            </a:r>
          </a:p>
          <a:p>
            <a:pPr lvl="0" rtl="0">
              <a:lnSpc>
                <a:spcPct val="150000"/>
              </a:lnSpc>
              <a:spcBef>
                <a:spcPts val="0"/>
              </a:spcBef>
              <a:spcAft>
                <a:spcPts val="0"/>
              </a:spcAft>
              <a:buNone/>
            </a:pPr>
            <a:r>
              <a:rPr lang="en" sz="1200">
                <a:solidFill>
                  <a:srgbClr val="A9B7C6"/>
                </a:solidFill>
                <a:highlight>
                  <a:srgbClr val="2B2B2B"/>
                </a:highlight>
                <a:latin typeface="Arial"/>
                <a:ea typeface="Arial"/>
                <a:cs typeface="Arial"/>
                <a:sym typeface="Arial"/>
              </a:rPr>
              <a:t>LayoutTransition layoutTransition = </a:t>
            </a:r>
            <a:r>
              <a:rPr lang="en" sz="1200">
                <a:solidFill>
                  <a:srgbClr val="CC7832"/>
                </a:solidFill>
                <a:highlight>
                  <a:srgbClr val="2B2B2B"/>
                </a:highlight>
                <a:latin typeface="Arial"/>
                <a:ea typeface="Arial"/>
                <a:cs typeface="Arial"/>
                <a:sym typeface="Arial"/>
              </a:rPr>
              <a:t>new </a:t>
            </a:r>
            <a:r>
              <a:rPr lang="en" sz="1200">
                <a:solidFill>
                  <a:srgbClr val="A9B7C6"/>
                </a:solidFill>
                <a:highlight>
                  <a:srgbClr val="2B2B2B"/>
                </a:highlight>
                <a:latin typeface="Arial"/>
                <a:ea typeface="Arial"/>
                <a:cs typeface="Arial"/>
                <a:sym typeface="Arial"/>
              </a:rPr>
              <a:t>LayoutTransition()</a:t>
            </a:r>
            <a:r>
              <a:rPr lang="en" sz="1200">
                <a:solidFill>
                  <a:srgbClr val="CC7832"/>
                </a:solidFill>
                <a:highlight>
                  <a:srgbClr val="2B2B2B"/>
                </a:highlight>
                <a:latin typeface="Arial"/>
                <a:ea typeface="Arial"/>
                <a:cs typeface="Arial"/>
                <a:sym typeface="Arial"/>
              </a:rPr>
              <a:t>;</a:t>
            </a:r>
          </a:p>
          <a:p>
            <a:pPr lvl="0" rtl="0">
              <a:lnSpc>
                <a:spcPct val="150000"/>
              </a:lnSpc>
              <a:spcBef>
                <a:spcPts val="0"/>
              </a:spcBef>
              <a:spcAft>
                <a:spcPts val="0"/>
              </a:spcAft>
              <a:buNone/>
            </a:pPr>
            <a:r>
              <a:rPr lang="en" sz="1200">
                <a:solidFill>
                  <a:srgbClr val="A9B7C6"/>
                </a:solidFill>
                <a:highlight>
                  <a:srgbClr val="2B2B2B"/>
                </a:highlight>
                <a:latin typeface="Arial"/>
                <a:ea typeface="Arial"/>
                <a:cs typeface="Arial"/>
                <a:sym typeface="Arial"/>
              </a:rPr>
              <a:t>layoutTransition.enableTransitionType(LayoutTransition.</a:t>
            </a:r>
            <a:r>
              <a:rPr i="1" lang="en" sz="1200">
                <a:solidFill>
                  <a:srgbClr val="9876AA"/>
                </a:solidFill>
                <a:highlight>
                  <a:srgbClr val="2B2B2B"/>
                </a:highlight>
                <a:latin typeface="Arial"/>
                <a:ea typeface="Arial"/>
                <a:cs typeface="Arial"/>
                <a:sym typeface="Arial"/>
              </a:rPr>
              <a:t>CHANGE_APPEARING</a:t>
            </a:r>
            <a:r>
              <a:rPr lang="en" sz="1200">
                <a:solidFill>
                  <a:srgbClr val="A9B7C6"/>
                </a:solidFill>
                <a:highlight>
                  <a:srgbClr val="2B2B2B"/>
                </a:highlight>
                <a:latin typeface="Arial"/>
                <a:ea typeface="Arial"/>
                <a:cs typeface="Arial"/>
                <a:sym typeface="Arial"/>
              </a:rPr>
              <a:t>)</a:t>
            </a:r>
            <a:r>
              <a:rPr lang="en" sz="1200">
                <a:solidFill>
                  <a:srgbClr val="CC7832"/>
                </a:solidFill>
                <a:highlight>
                  <a:srgbClr val="2B2B2B"/>
                </a:highlight>
                <a:latin typeface="Arial"/>
                <a:ea typeface="Arial"/>
                <a:cs typeface="Arial"/>
                <a:sym typeface="Arial"/>
              </a:rPr>
              <a:t>;</a:t>
            </a:r>
          </a:p>
          <a:p>
            <a:pPr lvl="0" rtl="0">
              <a:lnSpc>
                <a:spcPct val="150000"/>
              </a:lnSpc>
              <a:spcBef>
                <a:spcPts val="0"/>
              </a:spcBef>
              <a:spcAft>
                <a:spcPts val="0"/>
              </a:spcAft>
              <a:buNone/>
            </a:pPr>
            <a:r>
              <a:rPr lang="en" sz="1200">
                <a:solidFill>
                  <a:srgbClr val="A9B7C6"/>
                </a:solidFill>
                <a:highlight>
                  <a:srgbClr val="2B2B2B"/>
                </a:highlight>
                <a:latin typeface="Arial"/>
                <a:ea typeface="Arial"/>
                <a:cs typeface="Arial"/>
                <a:sym typeface="Arial"/>
              </a:rPr>
              <a:t>mLinearLayout.setLayoutTransition(layoutTransition)</a:t>
            </a:r>
            <a:r>
              <a:rPr lang="en" sz="1200">
                <a:solidFill>
                  <a:srgbClr val="CC7832"/>
                </a:solidFill>
                <a:highlight>
                  <a:srgbClr val="2B2B2B"/>
                </a:highlight>
                <a:latin typeface="Arial"/>
                <a:ea typeface="Arial"/>
                <a:cs typeface="Arial"/>
                <a:sym typeface="Arial"/>
              </a:rPr>
              <a:t>;</a:t>
            </a:r>
          </a:p>
          <a:p>
            <a:pPr lvl="0" rtl="0">
              <a:lnSpc>
                <a:spcPct val="150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a:lnSpc>
                <a:spcPct val="150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p:txBody>
      </p:sp>
      <p:sp>
        <p:nvSpPr>
          <p:cNvPr id="196" name="Shape 19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Layout animations - </a:t>
            </a:r>
            <a:r>
              <a:rPr lang="en">
                <a:latin typeface="Consolas"/>
                <a:ea typeface="Consolas"/>
                <a:cs typeface="Consolas"/>
                <a:sym typeface="Consolas"/>
              </a:rPr>
              <a:t> LayoutTransition.class</a:t>
            </a:r>
          </a:p>
        </p:txBody>
      </p:sp>
      <p:cxnSp>
        <p:nvCxnSpPr>
          <p:cNvPr id="197" name="Shape 197"/>
          <p:cNvCxnSpPr/>
          <p:nvPr/>
        </p:nvCxnSpPr>
        <p:spPr>
          <a:xfrm>
            <a:off x="319800" y="3634500"/>
            <a:ext cx="8520600" cy="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1" name="Shape 201"/>
        <p:cNvGrpSpPr/>
        <p:nvPr/>
      </p:nvGrpSpPr>
      <p:grpSpPr>
        <a:xfrm>
          <a:off x="0" y="0"/>
          <a:ext cx="0" cy="0"/>
          <a:chOff x="0" y="0"/>
          <a:chExt cx="0" cy="0"/>
        </a:xfrm>
      </p:grpSpPr>
      <p:sp>
        <p:nvSpPr>
          <p:cNvPr id="202" name="Shape 202"/>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t>Transition API</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6" name="Shape 76"/>
        <p:cNvGrpSpPr/>
        <p:nvPr/>
      </p:nvGrpSpPr>
      <p:grpSpPr>
        <a:xfrm>
          <a:off x="0" y="0"/>
          <a:ext cx="0" cy="0"/>
          <a:chOff x="0" y="0"/>
          <a:chExt cx="0" cy="0"/>
        </a:xfrm>
      </p:grpSpPr>
      <p:sp>
        <p:nvSpPr>
          <p:cNvPr id="77" name="Shape 77" title="Countdown timer 30 seconds">
            <a:hlinkClick r:id="rId3"/>
          </p:cNvPr>
          <p:cNvSpPr/>
          <p:nvPr/>
        </p:nvSpPr>
        <p:spPr>
          <a:xfrm>
            <a:off x="1695433" y="414325"/>
            <a:ext cx="5753133" cy="4314850"/>
          </a:xfrm>
          <a:prstGeom prst="rect">
            <a:avLst/>
          </a:prstGeom>
          <a:blipFill>
            <a:blip r:embed="rId4">
              <a:alphaModFix/>
            </a:blip>
            <a:stretch>
              <a:fillRect/>
            </a:stretch>
          </a:blipFill>
          <a:ln>
            <a:noFill/>
          </a:ln>
        </p:spPr>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6" name="Shape 206"/>
        <p:cNvGrpSpPr/>
        <p:nvPr/>
      </p:nvGrpSpPr>
      <p:grpSpPr>
        <a:xfrm>
          <a:off x="0" y="0"/>
          <a:ext cx="0" cy="0"/>
          <a:chOff x="0" y="0"/>
          <a:chExt cx="0" cy="0"/>
        </a:xfrm>
      </p:grpSpPr>
      <p:sp>
        <p:nvSpPr>
          <p:cNvPr id="207" name="Shape 207"/>
          <p:cNvSpPr/>
          <p:nvPr/>
        </p:nvSpPr>
        <p:spPr>
          <a:xfrm>
            <a:off x="271975" y="1152375"/>
            <a:ext cx="8560200" cy="35022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08" name="Shape 20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Scenes</a:t>
            </a:r>
          </a:p>
        </p:txBody>
      </p:sp>
      <p:sp>
        <p:nvSpPr>
          <p:cNvPr id="209" name="Shape 209"/>
          <p:cNvSpPr txBox="1"/>
          <p:nvPr>
            <p:ph idx="1" type="body"/>
          </p:nvPr>
        </p:nvSpPr>
        <p:spPr>
          <a:xfrm>
            <a:off x="235500" y="1195275"/>
            <a:ext cx="4759800" cy="3416400"/>
          </a:xfrm>
          <a:prstGeom prst="rect">
            <a:avLst/>
          </a:prstGeom>
        </p:spPr>
        <p:txBody>
          <a:bodyPr anchorCtr="0" anchor="t" bIns="91425" lIns="91425" rIns="91425" tIns="91425">
            <a:noAutofit/>
          </a:bodyPr>
          <a:lstStyle/>
          <a:p>
            <a:pPr lvl="0">
              <a:lnSpc>
                <a:spcPct val="100000"/>
              </a:lnSpc>
              <a:spcBef>
                <a:spcPts val="0"/>
              </a:spcBef>
              <a:spcAft>
                <a:spcPts val="0"/>
              </a:spcAft>
              <a:buClr>
                <a:schemeClr val="dk1"/>
              </a:buClr>
              <a:buSzPct val="91666"/>
              <a:buFont typeface="Arial"/>
              <a:buNone/>
            </a:pPr>
            <a:r>
              <a:rPr lang="en" sz="1200">
                <a:solidFill>
                  <a:srgbClr val="808080"/>
                </a:solidFill>
                <a:highlight>
                  <a:srgbClr val="2B2B2B"/>
                </a:highlight>
                <a:latin typeface="Arial"/>
                <a:ea typeface="Arial"/>
                <a:cs typeface="Arial"/>
                <a:sym typeface="Arial"/>
              </a:rPr>
              <a:t>&lt;!-- activity_main.xml --&gt;</a:t>
            </a:r>
          </a:p>
          <a:p>
            <a:pPr lvl="0" rtl="0">
              <a:lnSpc>
                <a:spcPct val="100000"/>
              </a:lnSpc>
              <a:spcBef>
                <a:spcPts val="0"/>
              </a:spcBef>
              <a:spcAft>
                <a:spcPts val="0"/>
              </a:spcAft>
              <a:buNone/>
            </a:pPr>
            <a:r>
              <a:rPr lang="en" sz="1200">
                <a:solidFill>
                  <a:srgbClr val="E8BF6A"/>
                </a:solidFill>
                <a:highlight>
                  <a:srgbClr val="2B2B2B"/>
                </a:highlight>
                <a:latin typeface="Arial"/>
                <a:ea typeface="Arial"/>
                <a:cs typeface="Arial"/>
                <a:sym typeface="Arial"/>
              </a:rPr>
              <a:t>&lt;LinearLayout </a:t>
            </a:r>
          </a:p>
          <a:p>
            <a:pPr indent="457200" lvl="0" rtl="0">
              <a:lnSpc>
                <a:spcPct val="100000"/>
              </a:lnSpc>
              <a:spcBef>
                <a:spcPts val="0"/>
              </a:spcBef>
              <a:spcAft>
                <a:spcPts val="0"/>
              </a:spcAft>
              <a:buNone/>
            </a:pPr>
            <a:r>
              <a:rPr lang="en" sz="1200">
                <a:solidFill>
                  <a:srgbClr val="BABABA"/>
                </a:solidFill>
                <a:highlight>
                  <a:srgbClr val="2B2B2B"/>
                </a:highlight>
                <a:latin typeface="Arial"/>
                <a:ea typeface="Arial"/>
                <a:cs typeface="Arial"/>
                <a:sym typeface="Arial"/>
              </a:rPr>
              <a:t>xmlns:</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a:t>
            </a:r>
            <a:r>
              <a:rPr lang="en" sz="1200">
                <a:solidFill>
                  <a:srgbClr val="6A8759"/>
                </a:solidFill>
                <a:highlight>
                  <a:srgbClr val="2B2B2B"/>
                </a:highlight>
                <a:latin typeface="Arial"/>
                <a:ea typeface="Arial"/>
                <a:cs typeface="Arial"/>
                <a:sym typeface="Arial"/>
              </a:rPr>
              <a:t>"http://schemas.android.com/apk/res/android" </a:t>
            </a:r>
          </a:p>
          <a:p>
            <a:pPr indent="387350" lvl="0">
              <a:lnSpc>
                <a:spcPct val="100000"/>
              </a:lnSpc>
              <a:spcBef>
                <a:spcPts val="0"/>
              </a:spcBef>
              <a:spcAft>
                <a:spcPts val="0"/>
              </a:spcAft>
              <a:buClr>
                <a:schemeClr val="dk1"/>
              </a:buClr>
              <a:buSzPct val="91666"/>
              <a:buFont typeface="Arial"/>
              <a:buNone/>
            </a:pP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:id=</a:t>
            </a:r>
            <a:r>
              <a:rPr lang="en" sz="1200">
                <a:solidFill>
                  <a:srgbClr val="6A8759"/>
                </a:solidFill>
                <a:highlight>
                  <a:srgbClr val="2B2B2B"/>
                </a:highlight>
                <a:latin typeface="Arial"/>
                <a:ea typeface="Arial"/>
                <a:cs typeface="Arial"/>
                <a:sym typeface="Arial"/>
              </a:rPr>
              <a:t>"@+id/master_layout"</a:t>
            </a:r>
            <a:r>
              <a:rPr lang="en" sz="1200">
                <a:solidFill>
                  <a:srgbClr val="E8BF6A"/>
                </a:solidFill>
                <a:highlight>
                  <a:srgbClr val="2B2B2B"/>
                </a:highlight>
                <a:latin typeface="Arial"/>
                <a:ea typeface="Arial"/>
                <a:cs typeface="Arial"/>
                <a:sym typeface="Arial"/>
              </a:rPr>
              <a:t>&gt;</a:t>
            </a:r>
          </a:p>
          <a:p>
            <a:pPr lvl="0">
              <a:lnSpc>
                <a:spcPct val="10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   &lt;FrameLayout</a:t>
            </a:r>
          </a:p>
          <a:p>
            <a:pPr lvl="0">
              <a:lnSpc>
                <a:spcPct val="10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:id=</a:t>
            </a:r>
            <a:r>
              <a:rPr lang="en" sz="1200">
                <a:solidFill>
                  <a:srgbClr val="6A8759"/>
                </a:solidFill>
                <a:highlight>
                  <a:srgbClr val="2B2B2B"/>
                </a:highlight>
                <a:latin typeface="Arial"/>
                <a:ea typeface="Arial"/>
                <a:cs typeface="Arial"/>
                <a:sym typeface="Arial"/>
              </a:rPr>
              <a:t>"@+id/scene_root"</a:t>
            </a:r>
            <a:r>
              <a:rPr lang="en" sz="1200">
                <a:solidFill>
                  <a:srgbClr val="E8BF6A"/>
                </a:solidFill>
                <a:highlight>
                  <a:srgbClr val="2B2B2B"/>
                </a:highlight>
                <a:latin typeface="Arial"/>
                <a:ea typeface="Arial"/>
                <a:cs typeface="Arial"/>
                <a:sym typeface="Arial"/>
              </a:rPr>
              <a:t>&gt;</a:t>
            </a:r>
          </a:p>
          <a:p>
            <a:pPr lvl="0">
              <a:lnSpc>
                <a:spcPct val="10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       &lt;include </a:t>
            </a:r>
            <a:r>
              <a:rPr lang="en" sz="1200">
                <a:solidFill>
                  <a:srgbClr val="BABABA"/>
                </a:solidFill>
                <a:highlight>
                  <a:srgbClr val="2B2B2B"/>
                </a:highlight>
                <a:latin typeface="Arial"/>
                <a:ea typeface="Arial"/>
                <a:cs typeface="Arial"/>
                <a:sym typeface="Arial"/>
              </a:rPr>
              <a:t>layout=</a:t>
            </a:r>
            <a:r>
              <a:rPr lang="en" sz="1200">
                <a:solidFill>
                  <a:srgbClr val="6A8759"/>
                </a:solidFill>
                <a:highlight>
                  <a:srgbClr val="2B2B2B"/>
                </a:highlight>
                <a:latin typeface="Arial"/>
                <a:ea typeface="Arial"/>
                <a:cs typeface="Arial"/>
                <a:sym typeface="Arial"/>
              </a:rPr>
              <a:t>"@layout/a_scene"</a:t>
            </a:r>
            <a:r>
              <a:rPr lang="en" sz="1200">
                <a:solidFill>
                  <a:srgbClr val="E8BF6A"/>
                </a:solidFill>
                <a:highlight>
                  <a:srgbClr val="2B2B2B"/>
                </a:highlight>
                <a:latin typeface="Arial"/>
                <a:ea typeface="Arial"/>
                <a:cs typeface="Arial"/>
                <a:sym typeface="Arial"/>
              </a:rPr>
              <a:t>/&gt;</a:t>
            </a:r>
          </a:p>
          <a:p>
            <a:pPr lvl="0">
              <a:lnSpc>
                <a:spcPct val="100000"/>
              </a:lnSpc>
              <a:spcBef>
                <a:spcPts val="0"/>
              </a:spcBef>
              <a:spcAft>
                <a:spcPts val="0"/>
              </a:spcAft>
              <a:buClr>
                <a:schemeClr val="dk1"/>
              </a:buClr>
              <a:buSzPct val="91666"/>
              <a:buFont typeface="Arial"/>
              <a:buNone/>
            </a:pPr>
            <a:r>
              <a:rPr lang="en" sz="1200">
                <a:solidFill>
                  <a:srgbClr val="E8BF6A"/>
                </a:solidFill>
                <a:highlight>
                  <a:srgbClr val="2B2B2B"/>
                </a:highlight>
                <a:latin typeface="Arial"/>
                <a:ea typeface="Arial"/>
                <a:cs typeface="Arial"/>
                <a:sym typeface="Arial"/>
              </a:rPr>
              <a:t>   &lt;/FrameLayout&gt;</a:t>
            </a:r>
          </a:p>
          <a:p>
            <a:pPr lvl="0" rtl="0">
              <a:lnSpc>
                <a:spcPct val="100000"/>
              </a:lnSpc>
              <a:spcBef>
                <a:spcPts val="0"/>
              </a:spcBef>
              <a:spcAft>
                <a:spcPts val="0"/>
              </a:spcAft>
              <a:buNone/>
            </a:pPr>
            <a:r>
              <a:rPr lang="en" sz="1200">
                <a:solidFill>
                  <a:srgbClr val="E8BF6A"/>
                </a:solidFill>
                <a:highlight>
                  <a:srgbClr val="2B2B2B"/>
                </a:highlight>
                <a:latin typeface="Arial"/>
                <a:ea typeface="Arial"/>
                <a:cs typeface="Arial"/>
                <a:sym typeface="Arial"/>
              </a:rPr>
              <a:t>&lt;/LinearLayout&gt;</a:t>
            </a:r>
          </a:p>
          <a:p>
            <a:pPr lvl="0" rtl="0">
              <a:lnSpc>
                <a:spcPct val="100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rtl="0">
              <a:lnSpc>
                <a:spcPct val="100000"/>
              </a:lnSpc>
              <a:spcBef>
                <a:spcPts val="0"/>
              </a:spcBef>
              <a:spcAft>
                <a:spcPts val="0"/>
              </a:spcAft>
              <a:buNone/>
            </a:pPr>
            <a:r>
              <a:rPr lang="en" sz="1200">
                <a:solidFill>
                  <a:srgbClr val="808080"/>
                </a:solidFill>
                <a:highlight>
                  <a:srgbClr val="2B2B2B"/>
                </a:highlight>
                <a:latin typeface="Arial"/>
                <a:ea typeface="Arial"/>
                <a:cs typeface="Arial"/>
                <a:sym typeface="Arial"/>
              </a:rPr>
              <a:t>&lt;!--a_scene.xml--&gt;</a:t>
            </a:r>
          </a:p>
          <a:p>
            <a:pPr lvl="0" rtl="0">
              <a:lnSpc>
                <a:spcPct val="100000"/>
              </a:lnSpc>
              <a:spcBef>
                <a:spcPts val="0"/>
              </a:spcBef>
              <a:spcAft>
                <a:spcPts val="0"/>
              </a:spcAft>
              <a:buNone/>
            </a:pPr>
            <a:r>
              <a:rPr lang="en" sz="1200">
                <a:solidFill>
                  <a:srgbClr val="E8BF6A"/>
                </a:solidFill>
                <a:highlight>
                  <a:srgbClr val="2B2B2B"/>
                </a:highlight>
                <a:latin typeface="Arial"/>
                <a:ea typeface="Arial"/>
                <a:cs typeface="Arial"/>
                <a:sym typeface="Arial"/>
              </a:rPr>
              <a:t>&lt;RelativeLayout</a:t>
            </a:r>
          </a:p>
          <a:p>
            <a:pPr lvl="0" rtl="0">
              <a:lnSpc>
                <a:spcPct val="100000"/>
              </a:lnSpc>
              <a:spcBef>
                <a:spcPts val="0"/>
              </a:spcBef>
              <a:spcAft>
                <a:spcPts val="0"/>
              </a:spcAft>
              <a:buNone/>
            </a:pPr>
            <a:r>
              <a:rPr lang="en" sz="1200">
                <a:solidFill>
                  <a:srgbClr val="E8BF6A"/>
                </a:solidFill>
                <a:highlight>
                  <a:srgbClr val="2B2B2B"/>
                </a:highlight>
                <a:latin typeface="Arial"/>
                <a:ea typeface="Arial"/>
                <a:cs typeface="Arial"/>
                <a:sym typeface="Arial"/>
              </a:rPr>
              <a:t>   </a:t>
            </a:r>
            <a:r>
              <a:rPr lang="en" sz="1200">
                <a:solidFill>
                  <a:srgbClr val="BABABA"/>
                </a:solidFill>
                <a:highlight>
                  <a:srgbClr val="2B2B2B"/>
                </a:highlight>
                <a:latin typeface="Arial"/>
                <a:ea typeface="Arial"/>
                <a:cs typeface="Arial"/>
                <a:sym typeface="Arial"/>
              </a:rPr>
              <a:t>xmlns:</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a:t>
            </a:r>
            <a:r>
              <a:rPr lang="en" sz="1200">
                <a:solidFill>
                  <a:srgbClr val="6A8759"/>
                </a:solidFill>
                <a:highlight>
                  <a:srgbClr val="2B2B2B"/>
                </a:highlight>
                <a:latin typeface="Arial"/>
                <a:ea typeface="Arial"/>
                <a:cs typeface="Arial"/>
                <a:sym typeface="Arial"/>
              </a:rPr>
              <a:t>"http://schemas.android.com/apk/res/android"</a:t>
            </a:r>
          </a:p>
          <a:p>
            <a:pPr lvl="0" rtl="0">
              <a:lnSpc>
                <a:spcPct val="100000"/>
              </a:lnSpc>
              <a:spcBef>
                <a:spcPts val="0"/>
              </a:spcBef>
              <a:spcAft>
                <a:spcPts val="0"/>
              </a:spcAft>
              <a:buNone/>
            </a:pPr>
            <a:r>
              <a:rPr lang="en" sz="1200">
                <a:solidFill>
                  <a:srgbClr val="6A8759"/>
                </a:solidFill>
                <a:highlight>
                  <a:srgbClr val="2B2B2B"/>
                </a:highlight>
                <a:latin typeface="Arial"/>
                <a:ea typeface="Arial"/>
                <a:cs typeface="Arial"/>
                <a:sym typeface="Arial"/>
              </a:rPr>
              <a:t>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:id=</a:t>
            </a:r>
            <a:r>
              <a:rPr lang="en" sz="1200">
                <a:solidFill>
                  <a:srgbClr val="6A8759"/>
                </a:solidFill>
                <a:highlight>
                  <a:srgbClr val="2B2B2B"/>
                </a:highlight>
                <a:latin typeface="Arial"/>
                <a:ea typeface="Arial"/>
                <a:cs typeface="Arial"/>
                <a:sym typeface="Arial"/>
              </a:rPr>
              <a:t>"@+id/scene_container" </a:t>
            </a:r>
            <a:r>
              <a:rPr lang="en" sz="1200">
                <a:solidFill>
                  <a:srgbClr val="E8BF6A"/>
                </a:solidFill>
                <a:highlight>
                  <a:srgbClr val="2B2B2B"/>
                </a:highlight>
                <a:latin typeface="Arial"/>
                <a:ea typeface="Arial"/>
                <a:cs typeface="Arial"/>
                <a:sym typeface="Arial"/>
              </a:rPr>
              <a:t>&gt;</a:t>
            </a:r>
          </a:p>
          <a:p>
            <a:pPr lvl="0" rtl="0">
              <a:lnSpc>
                <a:spcPct val="100000"/>
              </a:lnSpc>
              <a:spcBef>
                <a:spcPts val="0"/>
              </a:spcBef>
              <a:spcAft>
                <a:spcPts val="0"/>
              </a:spcAft>
              <a:buNone/>
            </a:pPr>
            <a:r>
              <a:rPr lang="en" sz="1200">
                <a:solidFill>
                  <a:srgbClr val="E8BF6A"/>
                </a:solidFill>
                <a:highlight>
                  <a:srgbClr val="2B2B2B"/>
                </a:highlight>
                <a:latin typeface="Arial"/>
                <a:ea typeface="Arial"/>
                <a:cs typeface="Arial"/>
                <a:sym typeface="Arial"/>
              </a:rPr>
              <a:t>   	&lt;TextView </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:id=</a:t>
            </a:r>
            <a:r>
              <a:rPr lang="en" sz="1200">
                <a:solidFill>
                  <a:srgbClr val="6A8759"/>
                </a:solidFill>
                <a:highlight>
                  <a:srgbClr val="2B2B2B"/>
                </a:highlight>
                <a:latin typeface="Arial"/>
                <a:ea typeface="Arial"/>
                <a:cs typeface="Arial"/>
                <a:sym typeface="Arial"/>
              </a:rPr>
              <a:t>"@+id/text_view1" </a:t>
            </a:r>
            <a:r>
              <a:rPr lang="en" sz="1200">
                <a:solidFill>
                  <a:srgbClr val="E8BF6A"/>
                </a:solidFill>
                <a:highlight>
                  <a:srgbClr val="2B2B2B"/>
                </a:highlight>
                <a:latin typeface="Arial"/>
                <a:ea typeface="Arial"/>
                <a:cs typeface="Arial"/>
                <a:sym typeface="Arial"/>
              </a:rPr>
              <a:t>/&gt;</a:t>
            </a:r>
          </a:p>
          <a:p>
            <a:pPr lvl="0" rtl="0">
              <a:lnSpc>
                <a:spcPct val="100000"/>
              </a:lnSpc>
              <a:spcBef>
                <a:spcPts val="0"/>
              </a:spcBef>
              <a:spcAft>
                <a:spcPts val="0"/>
              </a:spcAft>
              <a:buNone/>
            </a:pPr>
            <a:r>
              <a:rPr lang="en" sz="1200">
                <a:solidFill>
                  <a:srgbClr val="E8BF6A"/>
                </a:solidFill>
                <a:highlight>
                  <a:srgbClr val="2B2B2B"/>
                </a:highlight>
                <a:latin typeface="Arial"/>
                <a:ea typeface="Arial"/>
                <a:cs typeface="Arial"/>
                <a:sym typeface="Arial"/>
              </a:rPr>
              <a:t>&lt;/RelativeLayout&gt;</a:t>
            </a:r>
          </a:p>
          <a:p>
            <a:pPr lvl="0" rtl="0">
              <a:lnSpc>
                <a:spcPct val="100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rtl="0">
              <a:lnSpc>
                <a:spcPct val="100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rtl="0">
              <a:lnSpc>
                <a:spcPct val="100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rtl="0">
              <a:lnSpc>
                <a:spcPct val="150000"/>
              </a:lnSpc>
              <a:spcBef>
                <a:spcPts val="0"/>
              </a:spcBef>
              <a:spcAft>
                <a:spcPts val="0"/>
              </a:spcAft>
              <a:buNone/>
            </a:pPr>
            <a:r>
              <a:t/>
            </a:r>
            <a:endParaRPr sz="1200">
              <a:solidFill>
                <a:srgbClr val="E8BF6A"/>
              </a:solidFill>
              <a:highlight>
                <a:srgbClr val="2B2B2B"/>
              </a:highlight>
              <a:latin typeface="Arial"/>
              <a:ea typeface="Arial"/>
              <a:cs typeface="Arial"/>
              <a:sym typeface="Arial"/>
            </a:endParaRPr>
          </a:p>
          <a:p>
            <a:pPr lvl="0">
              <a:lnSpc>
                <a:spcPct val="150000"/>
              </a:lnSpc>
              <a:spcBef>
                <a:spcPts val="0"/>
              </a:spcBef>
              <a:spcAft>
                <a:spcPts val="0"/>
              </a:spcAft>
              <a:buClr>
                <a:schemeClr val="dk1"/>
              </a:buClr>
              <a:buSzPct val="91666"/>
              <a:buFont typeface="Arial"/>
              <a:buNone/>
            </a:pPr>
            <a:r>
              <a:t/>
            </a:r>
            <a:endParaRPr sz="1200">
              <a:solidFill>
                <a:srgbClr val="E8BF6A"/>
              </a:solidFill>
              <a:highlight>
                <a:srgbClr val="2B2B2B"/>
              </a:highlight>
              <a:latin typeface="Arial"/>
              <a:ea typeface="Arial"/>
              <a:cs typeface="Arial"/>
              <a:sym typeface="Arial"/>
            </a:endParaRPr>
          </a:p>
          <a:p>
            <a:pPr lvl="0">
              <a:spcBef>
                <a:spcPts val="0"/>
              </a:spcBef>
              <a:buNone/>
            </a:pPr>
            <a:r>
              <a:t/>
            </a:r>
            <a:endParaRPr/>
          </a:p>
        </p:txBody>
      </p:sp>
      <p:sp>
        <p:nvSpPr>
          <p:cNvPr id="210" name="Shape 210"/>
          <p:cNvSpPr txBox="1"/>
          <p:nvPr>
            <p:ph idx="1" type="body"/>
          </p:nvPr>
        </p:nvSpPr>
        <p:spPr>
          <a:xfrm>
            <a:off x="5039500" y="1109475"/>
            <a:ext cx="3863700" cy="3605400"/>
          </a:xfrm>
          <a:prstGeom prst="rect">
            <a:avLst/>
          </a:prstGeom>
          <a:ln cap="flat" cmpd="sng" w="9525">
            <a:solidFill>
              <a:srgbClr val="FFFFFF"/>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sz="1200">
                <a:solidFill>
                  <a:srgbClr val="808080"/>
                </a:solidFill>
                <a:highlight>
                  <a:srgbClr val="2B2B2B"/>
                </a:highlight>
                <a:latin typeface="Arial"/>
                <a:ea typeface="Arial"/>
                <a:cs typeface="Arial"/>
                <a:sym typeface="Arial"/>
              </a:rPr>
              <a:t>// at your java code</a:t>
            </a:r>
          </a:p>
          <a:p>
            <a:pPr lvl="0">
              <a:spcBef>
                <a:spcPts val="0"/>
              </a:spcBef>
              <a:spcAft>
                <a:spcPts val="0"/>
              </a:spcAft>
              <a:buNone/>
            </a:pPr>
            <a:r>
              <a:rPr lang="en" sz="1200">
                <a:solidFill>
                  <a:srgbClr val="808080"/>
                </a:solidFill>
                <a:highlight>
                  <a:srgbClr val="2B2B2B"/>
                </a:highlight>
                <a:latin typeface="Arial"/>
                <a:ea typeface="Arial"/>
                <a:cs typeface="Arial"/>
                <a:sym typeface="Arial"/>
              </a:rPr>
              <a:t>// Create the scene root for the scenes in this app</a:t>
            </a:r>
          </a:p>
          <a:p>
            <a:pPr lvl="0" rtl="0">
              <a:spcBef>
                <a:spcPts val="0"/>
              </a:spcBef>
              <a:spcAft>
                <a:spcPts val="0"/>
              </a:spcAft>
              <a:buNone/>
            </a:pPr>
            <a:r>
              <a:rPr lang="en" sz="1200">
                <a:solidFill>
                  <a:srgbClr val="A9B7C6"/>
                </a:solidFill>
                <a:highlight>
                  <a:srgbClr val="2B2B2B"/>
                </a:highlight>
                <a:latin typeface="Arial"/>
                <a:ea typeface="Arial"/>
                <a:cs typeface="Arial"/>
                <a:sym typeface="Arial"/>
              </a:rPr>
              <a:t>mSceneRoot = </a:t>
            </a:r>
          </a:p>
          <a:p>
            <a:pPr lvl="0">
              <a:spcBef>
                <a:spcPts val="0"/>
              </a:spcBef>
              <a:spcAft>
                <a:spcPts val="0"/>
              </a:spcAft>
              <a:buClr>
                <a:schemeClr val="dk1"/>
              </a:buClr>
              <a:buSzPct val="91666"/>
              <a:buFont typeface="Arial"/>
              <a:buNone/>
            </a:pPr>
            <a:r>
              <a:rPr lang="en" sz="1200">
                <a:solidFill>
                  <a:srgbClr val="A9B7C6"/>
                </a:solidFill>
                <a:highlight>
                  <a:srgbClr val="2B2B2B"/>
                </a:highlight>
                <a:latin typeface="Arial"/>
                <a:ea typeface="Arial"/>
                <a:cs typeface="Arial"/>
                <a:sym typeface="Arial"/>
              </a:rPr>
              <a:t>         (ViewGroup) findViewById(R.id.scene_root)</a:t>
            </a:r>
            <a:r>
              <a:rPr lang="en" sz="1200">
                <a:solidFill>
                  <a:srgbClr val="CC7832"/>
                </a:solidFill>
                <a:highlight>
                  <a:srgbClr val="2B2B2B"/>
                </a:highlight>
                <a:latin typeface="Arial"/>
                <a:ea typeface="Arial"/>
                <a:cs typeface="Arial"/>
                <a:sym typeface="Arial"/>
              </a:rPr>
              <a:t>;</a:t>
            </a:r>
          </a:p>
          <a:p>
            <a:pPr lvl="0">
              <a:spcBef>
                <a:spcPts val="0"/>
              </a:spcBef>
              <a:spcAft>
                <a:spcPts val="0"/>
              </a:spcAft>
              <a:buClr>
                <a:schemeClr val="dk1"/>
              </a:buClr>
              <a:buSzPct val="91666"/>
              <a:buFont typeface="Arial"/>
              <a:buNone/>
            </a:pPr>
            <a:r>
              <a:t/>
            </a:r>
            <a:endParaRPr sz="1200">
              <a:solidFill>
                <a:srgbClr val="CC7832"/>
              </a:solidFill>
              <a:highlight>
                <a:srgbClr val="2B2B2B"/>
              </a:highlight>
              <a:latin typeface="Arial"/>
              <a:ea typeface="Arial"/>
              <a:cs typeface="Arial"/>
              <a:sym typeface="Arial"/>
            </a:endParaRPr>
          </a:p>
          <a:p>
            <a:pPr lvl="0">
              <a:spcBef>
                <a:spcPts val="0"/>
              </a:spcBef>
              <a:spcAft>
                <a:spcPts val="0"/>
              </a:spcAft>
              <a:buClr>
                <a:schemeClr val="dk1"/>
              </a:buClr>
              <a:buSzPct val="91666"/>
              <a:buFont typeface="Arial"/>
              <a:buNone/>
            </a:pPr>
            <a:r>
              <a:rPr lang="en" sz="1200">
                <a:solidFill>
                  <a:srgbClr val="808080"/>
                </a:solidFill>
                <a:highlight>
                  <a:srgbClr val="2B2B2B"/>
                </a:highlight>
                <a:latin typeface="Arial"/>
                <a:ea typeface="Arial"/>
                <a:cs typeface="Arial"/>
                <a:sym typeface="Arial"/>
              </a:rPr>
              <a:t>// Create the scenes</a:t>
            </a:r>
          </a:p>
          <a:p>
            <a:pPr lvl="0">
              <a:spcBef>
                <a:spcPts val="0"/>
              </a:spcBef>
              <a:spcAft>
                <a:spcPts val="0"/>
              </a:spcAft>
              <a:buNone/>
            </a:pPr>
            <a:r>
              <a:rPr lang="en" sz="1200">
                <a:solidFill>
                  <a:srgbClr val="A9B7C6"/>
                </a:solidFill>
                <a:highlight>
                  <a:srgbClr val="2B2B2B"/>
                </a:highlight>
                <a:latin typeface="Arial"/>
                <a:ea typeface="Arial"/>
                <a:cs typeface="Arial"/>
                <a:sym typeface="Arial"/>
              </a:rPr>
              <a:t>mAScene = Scene.getSceneForLayout</a:t>
            </a:r>
          </a:p>
          <a:p>
            <a:pPr lvl="0">
              <a:spcBef>
                <a:spcPts val="0"/>
              </a:spcBef>
              <a:spcAft>
                <a:spcPts val="0"/>
              </a:spcAft>
              <a:buClr>
                <a:schemeClr val="dk1"/>
              </a:buClr>
              <a:buSzPct val="91666"/>
              <a:buFont typeface="Arial"/>
              <a:buNone/>
            </a:pPr>
            <a:r>
              <a:rPr lang="en" sz="1200">
                <a:solidFill>
                  <a:srgbClr val="A9B7C6"/>
                </a:solidFill>
                <a:highlight>
                  <a:srgbClr val="2B2B2B"/>
                </a:highlight>
                <a:latin typeface="Arial"/>
                <a:ea typeface="Arial"/>
                <a:cs typeface="Arial"/>
                <a:sym typeface="Arial"/>
              </a:rPr>
              <a:t>         (mSceneRoot</a:t>
            </a:r>
            <a:r>
              <a:rPr lang="en" sz="1200">
                <a:solidFill>
                  <a:srgbClr val="CC7832"/>
                </a:solidFill>
                <a:highlight>
                  <a:srgbClr val="2B2B2B"/>
                </a:highlight>
                <a:latin typeface="Arial"/>
                <a:ea typeface="Arial"/>
                <a:cs typeface="Arial"/>
                <a:sym typeface="Arial"/>
              </a:rPr>
              <a:t>, </a:t>
            </a:r>
            <a:r>
              <a:rPr lang="en" sz="1200">
                <a:solidFill>
                  <a:srgbClr val="A9B7C6"/>
                </a:solidFill>
                <a:highlight>
                  <a:srgbClr val="2B2B2B"/>
                </a:highlight>
                <a:latin typeface="Arial"/>
                <a:ea typeface="Arial"/>
                <a:cs typeface="Arial"/>
                <a:sym typeface="Arial"/>
              </a:rPr>
              <a:t>R.layout.a_scene</a:t>
            </a:r>
            <a:r>
              <a:rPr lang="en" sz="1200">
                <a:solidFill>
                  <a:srgbClr val="CC7832"/>
                </a:solidFill>
                <a:highlight>
                  <a:srgbClr val="2B2B2B"/>
                </a:highlight>
                <a:latin typeface="Arial"/>
                <a:ea typeface="Arial"/>
                <a:cs typeface="Arial"/>
                <a:sym typeface="Arial"/>
              </a:rPr>
              <a:t>, this</a:t>
            </a:r>
            <a:r>
              <a:rPr lang="en" sz="1200">
                <a:solidFill>
                  <a:srgbClr val="A9B7C6"/>
                </a:solidFill>
                <a:highlight>
                  <a:srgbClr val="2B2B2B"/>
                </a:highlight>
                <a:latin typeface="Arial"/>
                <a:ea typeface="Arial"/>
                <a:cs typeface="Arial"/>
                <a:sym typeface="Arial"/>
              </a:rPr>
              <a:t>)</a:t>
            </a:r>
            <a:r>
              <a:rPr lang="en" sz="1200">
                <a:solidFill>
                  <a:srgbClr val="CC7832"/>
                </a:solidFill>
                <a:highlight>
                  <a:srgbClr val="2B2B2B"/>
                </a:highlight>
                <a:latin typeface="Arial"/>
                <a:ea typeface="Arial"/>
                <a:cs typeface="Arial"/>
                <a:sym typeface="Arial"/>
              </a:rPr>
              <a:t>;</a:t>
            </a:r>
          </a:p>
          <a:p>
            <a:pPr lvl="0" rtl="0">
              <a:spcBef>
                <a:spcPts val="0"/>
              </a:spcBef>
              <a:buNone/>
            </a:pPr>
            <a:r>
              <a:t/>
            </a:r>
            <a:endParaRPr/>
          </a:p>
        </p:txBody>
      </p:sp>
      <p:sp>
        <p:nvSpPr>
          <p:cNvPr id="211" name="Shape 211"/>
          <p:cNvSpPr txBox="1"/>
          <p:nvPr>
            <p:ph idx="1" type="body"/>
          </p:nvPr>
        </p:nvSpPr>
        <p:spPr>
          <a:xfrm>
            <a:off x="311700" y="1203975"/>
            <a:ext cx="4759800" cy="3416400"/>
          </a:xfrm>
          <a:prstGeom prst="rect">
            <a:avLst/>
          </a:prstGeom>
        </p:spPr>
        <p:txBody>
          <a:bodyPr anchorCtr="0" anchor="t" bIns="91425" lIns="91425" rIns="91425" tIns="91425">
            <a:noAutofit/>
          </a:bodyPr>
          <a:lstStyle/>
          <a:p>
            <a:pPr lvl="0">
              <a:spcBef>
                <a:spcPts val="0"/>
              </a:spcBef>
              <a:spcAft>
                <a:spcPts val="0"/>
              </a:spcAft>
              <a:buClr>
                <a:schemeClr val="dk1"/>
              </a:buClr>
              <a:buSzPct val="91666"/>
              <a:buFont typeface="Arial"/>
              <a:buNone/>
            </a:pPr>
            <a:r>
              <a:rPr lang="en" sz="1200">
                <a:solidFill>
                  <a:srgbClr val="A9B7C6"/>
                </a:solidFill>
                <a:highlight>
                  <a:srgbClr val="2B2B2B"/>
                </a:highlight>
                <a:latin typeface="Arial"/>
                <a:ea typeface="Arial"/>
                <a:cs typeface="Arial"/>
                <a:sym typeface="Arial"/>
              </a:rPr>
              <a:t>Scene </a:t>
            </a:r>
            <a:r>
              <a:rPr lang="en" sz="1200">
                <a:solidFill>
                  <a:srgbClr val="9876AA"/>
                </a:solidFill>
                <a:highlight>
                  <a:srgbClr val="2B2B2B"/>
                </a:highlight>
                <a:latin typeface="Arial"/>
                <a:ea typeface="Arial"/>
                <a:cs typeface="Arial"/>
                <a:sym typeface="Arial"/>
              </a:rPr>
              <a:t>mScene</a:t>
            </a:r>
            <a:r>
              <a:rPr lang="en" sz="1200">
                <a:solidFill>
                  <a:srgbClr val="CC7832"/>
                </a:solidFill>
                <a:highlight>
                  <a:srgbClr val="2B2B2B"/>
                </a:highlight>
                <a:latin typeface="Arial"/>
                <a:ea typeface="Arial"/>
                <a:cs typeface="Arial"/>
                <a:sym typeface="Arial"/>
              </a:rPr>
              <a:t>;</a:t>
            </a:r>
          </a:p>
          <a:p>
            <a:pPr lvl="0">
              <a:spcBef>
                <a:spcPts val="0"/>
              </a:spcBef>
              <a:spcAft>
                <a:spcPts val="0"/>
              </a:spcAft>
              <a:buClr>
                <a:schemeClr val="dk1"/>
              </a:buClr>
              <a:buSzPct val="91666"/>
              <a:buFont typeface="Arial"/>
              <a:buNone/>
            </a:pPr>
            <a:r>
              <a:t/>
            </a:r>
            <a:endParaRPr sz="1200">
              <a:solidFill>
                <a:srgbClr val="CC7832"/>
              </a:solidFill>
              <a:highlight>
                <a:srgbClr val="2B2B2B"/>
              </a:highlight>
              <a:latin typeface="Arial"/>
              <a:ea typeface="Arial"/>
              <a:cs typeface="Arial"/>
              <a:sym typeface="Arial"/>
            </a:endParaRPr>
          </a:p>
          <a:p>
            <a:pPr lvl="0">
              <a:spcBef>
                <a:spcPts val="0"/>
              </a:spcBef>
              <a:spcAft>
                <a:spcPts val="0"/>
              </a:spcAft>
              <a:buClr>
                <a:schemeClr val="dk1"/>
              </a:buClr>
              <a:buSzPct val="91666"/>
              <a:buFont typeface="Arial"/>
              <a:buNone/>
            </a:pPr>
            <a:r>
              <a:rPr lang="en" sz="1200">
                <a:solidFill>
                  <a:srgbClr val="808080"/>
                </a:solidFill>
                <a:highlight>
                  <a:srgbClr val="2B2B2B"/>
                </a:highlight>
                <a:latin typeface="Arial"/>
                <a:ea typeface="Arial"/>
                <a:cs typeface="Arial"/>
                <a:sym typeface="Arial"/>
              </a:rPr>
              <a:t>// Obtain the scene root element</a:t>
            </a:r>
          </a:p>
          <a:p>
            <a:pPr lvl="0">
              <a:spcBef>
                <a:spcPts val="0"/>
              </a:spcBef>
              <a:spcAft>
                <a:spcPts val="0"/>
              </a:spcAft>
              <a:buClr>
                <a:schemeClr val="dk1"/>
              </a:buClr>
              <a:buSzPct val="91666"/>
              <a:buFont typeface="Arial"/>
              <a:buNone/>
            </a:pPr>
            <a:r>
              <a:rPr lang="en" sz="1200">
                <a:solidFill>
                  <a:srgbClr val="A9B7C6"/>
                </a:solidFill>
                <a:highlight>
                  <a:srgbClr val="2B2B2B"/>
                </a:highlight>
                <a:latin typeface="Arial"/>
                <a:ea typeface="Arial"/>
                <a:cs typeface="Arial"/>
                <a:sym typeface="Arial"/>
              </a:rPr>
              <a:t>mSceneRoot=(ViewGroup)mSomeLayoutElement</a:t>
            </a:r>
            <a:r>
              <a:rPr lang="en" sz="1200">
                <a:solidFill>
                  <a:srgbClr val="CC7832"/>
                </a:solidFill>
                <a:highlight>
                  <a:srgbClr val="2B2B2B"/>
                </a:highlight>
                <a:latin typeface="Arial"/>
                <a:ea typeface="Arial"/>
                <a:cs typeface="Arial"/>
                <a:sym typeface="Arial"/>
              </a:rPr>
              <a:t>;</a:t>
            </a:r>
          </a:p>
          <a:p>
            <a:pPr lvl="0">
              <a:spcBef>
                <a:spcPts val="0"/>
              </a:spcBef>
              <a:spcAft>
                <a:spcPts val="0"/>
              </a:spcAft>
              <a:buClr>
                <a:schemeClr val="dk1"/>
              </a:buClr>
              <a:buSzPct val="91666"/>
              <a:buFont typeface="Arial"/>
              <a:buNone/>
            </a:pPr>
            <a:r>
              <a:t/>
            </a:r>
            <a:endParaRPr sz="1200">
              <a:solidFill>
                <a:srgbClr val="CC7832"/>
              </a:solidFill>
              <a:highlight>
                <a:srgbClr val="2B2B2B"/>
              </a:highlight>
              <a:latin typeface="Arial"/>
              <a:ea typeface="Arial"/>
              <a:cs typeface="Arial"/>
              <a:sym typeface="Arial"/>
            </a:endParaRPr>
          </a:p>
          <a:p>
            <a:pPr lvl="0">
              <a:spcBef>
                <a:spcPts val="0"/>
              </a:spcBef>
              <a:spcAft>
                <a:spcPts val="0"/>
              </a:spcAft>
              <a:buClr>
                <a:schemeClr val="dk1"/>
              </a:buClr>
              <a:buSzPct val="91666"/>
              <a:buFont typeface="Arial"/>
              <a:buNone/>
            </a:pPr>
            <a:r>
              <a:rPr lang="en" sz="1200">
                <a:solidFill>
                  <a:srgbClr val="808080"/>
                </a:solidFill>
                <a:highlight>
                  <a:srgbClr val="2B2B2B"/>
                </a:highlight>
                <a:latin typeface="Arial"/>
                <a:ea typeface="Arial"/>
                <a:cs typeface="Arial"/>
                <a:sym typeface="Arial"/>
              </a:rPr>
              <a:t>// Obtain the view hierarchy to add as a child of</a:t>
            </a:r>
          </a:p>
          <a:p>
            <a:pPr lvl="0">
              <a:spcBef>
                <a:spcPts val="0"/>
              </a:spcBef>
              <a:spcAft>
                <a:spcPts val="0"/>
              </a:spcAft>
              <a:buClr>
                <a:schemeClr val="dk1"/>
              </a:buClr>
              <a:buSzPct val="91666"/>
              <a:buFont typeface="Arial"/>
              <a:buNone/>
            </a:pPr>
            <a:r>
              <a:rPr lang="en" sz="1200">
                <a:solidFill>
                  <a:srgbClr val="808080"/>
                </a:solidFill>
                <a:highlight>
                  <a:srgbClr val="2B2B2B"/>
                </a:highlight>
                <a:latin typeface="Arial"/>
                <a:ea typeface="Arial"/>
                <a:cs typeface="Arial"/>
                <a:sym typeface="Arial"/>
              </a:rPr>
              <a:t>// the scene root when this scene is entered</a:t>
            </a:r>
          </a:p>
          <a:p>
            <a:pPr lvl="0">
              <a:spcBef>
                <a:spcPts val="0"/>
              </a:spcBef>
              <a:spcAft>
                <a:spcPts val="0"/>
              </a:spcAft>
              <a:buClr>
                <a:schemeClr val="dk1"/>
              </a:buClr>
              <a:buSzPct val="91666"/>
              <a:buFont typeface="Arial"/>
              <a:buNone/>
            </a:pPr>
            <a:r>
              <a:rPr lang="en" sz="1200">
                <a:solidFill>
                  <a:srgbClr val="A9B7C6"/>
                </a:solidFill>
                <a:highlight>
                  <a:srgbClr val="2B2B2B"/>
                </a:highlight>
                <a:latin typeface="Arial"/>
                <a:ea typeface="Arial"/>
                <a:cs typeface="Arial"/>
                <a:sym typeface="Arial"/>
              </a:rPr>
              <a:t>mViewHierarchy=(ViewGroup)someOtherLayoutElement</a:t>
            </a:r>
            <a:r>
              <a:rPr lang="en" sz="1200">
                <a:solidFill>
                  <a:srgbClr val="CC7832"/>
                </a:solidFill>
                <a:highlight>
                  <a:srgbClr val="2B2B2B"/>
                </a:highlight>
                <a:latin typeface="Arial"/>
                <a:ea typeface="Arial"/>
                <a:cs typeface="Arial"/>
                <a:sym typeface="Arial"/>
              </a:rPr>
              <a:t>;</a:t>
            </a:r>
          </a:p>
          <a:p>
            <a:pPr lvl="0">
              <a:spcBef>
                <a:spcPts val="0"/>
              </a:spcBef>
              <a:spcAft>
                <a:spcPts val="0"/>
              </a:spcAft>
              <a:buClr>
                <a:schemeClr val="dk1"/>
              </a:buClr>
              <a:buSzPct val="91666"/>
              <a:buFont typeface="Arial"/>
              <a:buNone/>
            </a:pPr>
            <a:r>
              <a:t/>
            </a:r>
            <a:endParaRPr sz="1200">
              <a:solidFill>
                <a:srgbClr val="CC7832"/>
              </a:solidFill>
              <a:highlight>
                <a:srgbClr val="2B2B2B"/>
              </a:highlight>
              <a:latin typeface="Arial"/>
              <a:ea typeface="Arial"/>
              <a:cs typeface="Arial"/>
              <a:sym typeface="Arial"/>
            </a:endParaRPr>
          </a:p>
          <a:p>
            <a:pPr lvl="0">
              <a:spcBef>
                <a:spcPts val="0"/>
              </a:spcBef>
              <a:spcAft>
                <a:spcPts val="0"/>
              </a:spcAft>
              <a:buClr>
                <a:schemeClr val="dk1"/>
              </a:buClr>
              <a:buSzPct val="91666"/>
              <a:buFont typeface="Arial"/>
              <a:buNone/>
            </a:pPr>
            <a:r>
              <a:rPr lang="en" sz="1200">
                <a:solidFill>
                  <a:srgbClr val="808080"/>
                </a:solidFill>
                <a:highlight>
                  <a:srgbClr val="2B2B2B"/>
                </a:highlight>
                <a:latin typeface="Arial"/>
                <a:ea typeface="Arial"/>
                <a:cs typeface="Arial"/>
                <a:sym typeface="Arial"/>
              </a:rPr>
              <a:t>// Create a scene</a:t>
            </a:r>
          </a:p>
          <a:p>
            <a:pPr lvl="0">
              <a:spcBef>
                <a:spcPts val="0"/>
              </a:spcBef>
              <a:spcAft>
                <a:spcPts val="0"/>
              </a:spcAft>
              <a:buClr>
                <a:schemeClr val="dk1"/>
              </a:buClr>
              <a:buSzPct val="91666"/>
              <a:buFont typeface="Arial"/>
              <a:buNone/>
            </a:pPr>
            <a:r>
              <a:rPr lang="en" sz="1200">
                <a:solidFill>
                  <a:srgbClr val="A9B7C6"/>
                </a:solidFill>
                <a:highlight>
                  <a:srgbClr val="2B2B2B"/>
                </a:highlight>
                <a:latin typeface="Arial"/>
                <a:ea typeface="Arial"/>
                <a:cs typeface="Arial"/>
                <a:sym typeface="Arial"/>
              </a:rPr>
              <a:t>mScene=</a:t>
            </a:r>
            <a:r>
              <a:rPr lang="en" sz="1200">
                <a:solidFill>
                  <a:srgbClr val="CC7832"/>
                </a:solidFill>
                <a:highlight>
                  <a:srgbClr val="2B2B2B"/>
                </a:highlight>
                <a:latin typeface="Arial"/>
                <a:ea typeface="Arial"/>
                <a:cs typeface="Arial"/>
                <a:sym typeface="Arial"/>
              </a:rPr>
              <a:t>new </a:t>
            </a:r>
            <a:r>
              <a:rPr lang="en" sz="1200">
                <a:solidFill>
                  <a:srgbClr val="A9B7C6"/>
                </a:solidFill>
                <a:highlight>
                  <a:srgbClr val="2B2B2B"/>
                </a:highlight>
                <a:latin typeface="Arial"/>
                <a:ea typeface="Arial"/>
                <a:cs typeface="Arial"/>
                <a:sym typeface="Arial"/>
              </a:rPr>
              <a:t>Scene(mSceneRoot</a:t>
            </a:r>
            <a:r>
              <a:rPr lang="en" sz="1200">
                <a:solidFill>
                  <a:srgbClr val="CC7832"/>
                </a:solidFill>
                <a:highlight>
                  <a:srgbClr val="2B2B2B"/>
                </a:highlight>
                <a:latin typeface="Arial"/>
                <a:ea typeface="Arial"/>
                <a:cs typeface="Arial"/>
                <a:sym typeface="Arial"/>
              </a:rPr>
              <a:t>,</a:t>
            </a:r>
            <a:r>
              <a:rPr lang="en" sz="1200">
                <a:solidFill>
                  <a:srgbClr val="A9B7C6"/>
                </a:solidFill>
                <a:highlight>
                  <a:srgbClr val="2B2B2B"/>
                </a:highlight>
                <a:latin typeface="Arial"/>
                <a:ea typeface="Arial"/>
                <a:cs typeface="Arial"/>
                <a:sym typeface="Arial"/>
              </a:rPr>
              <a:t>mViewHierarchy)</a:t>
            </a:r>
            <a:r>
              <a:rPr lang="en" sz="1200">
                <a:solidFill>
                  <a:srgbClr val="CC7832"/>
                </a:solidFill>
                <a:highlight>
                  <a:srgbClr val="2B2B2B"/>
                </a:highlight>
                <a:latin typeface="Arial"/>
                <a:ea typeface="Arial"/>
                <a:cs typeface="Arial"/>
                <a:sym typeface="Arial"/>
              </a:rPr>
              <a:t>;</a:t>
            </a:r>
          </a:p>
          <a:p>
            <a:pPr lvl="0" rtl="0">
              <a:spcBef>
                <a:spcPts val="0"/>
              </a:spcBef>
              <a:spcAft>
                <a:spcPts val="0"/>
              </a:spcAft>
              <a:buNone/>
            </a:pPr>
            <a:r>
              <a:t/>
            </a:r>
            <a:endParaRPr sz="1200">
              <a:solidFill>
                <a:srgbClr val="808080"/>
              </a:solidFill>
              <a:highlight>
                <a:srgbClr val="2B2B2B"/>
              </a:highlight>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5" name="Shape 215"/>
        <p:cNvGrpSpPr/>
        <p:nvPr/>
      </p:nvGrpSpPr>
      <p:grpSpPr>
        <a:xfrm>
          <a:off x="0" y="0"/>
          <a:ext cx="0" cy="0"/>
          <a:chOff x="0" y="0"/>
          <a:chExt cx="0" cy="0"/>
        </a:xfrm>
      </p:grpSpPr>
      <p:sp>
        <p:nvSpPr>
          <p:cNvPr id="216" name="Shape 216"/>
          <p:cNvSpPr/>
          <p:nvPr/>
        </p:nvSpPr>
        <p:spPr>
          <a:xfrm>
            <a:off x="327900" y="1152375"/>
            <a:ext cx="8504400" cy="35022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17" name="Shape 21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Transitions</a:t>
            </a:r>
          </a:p>
        </p:txBody>
      </p:sp>
      <p:sp>
        <p:nvSpPr>
          <p:cNvPr id="218" name="Shape 218"/>
          <p:cNvSpPr txBox="1"/>
          <p:nvPr>
            <p:ph idx="1" type="body"/>
          </p:nvPr>
        </p:nvSpPr>
        <p:spPr>
          <a:xfrm>
            <a:off x="327900" y="1152475"/>
            <a:ext cx="4523400" cy="3416400"/>
          </a:xfrm>
          <a:prstGeom prst="rect">
            <a:avLst/>
          </a:prstGeom>
        </p:spPr>
        <p:txBody>
          <a:bodyPr anchorCtr="0" anchor="t" bIns="91425" lIns="91425" rIns="91425" tIns="91425">
            <a:noAutofit/>
          </a:bodyPr>
          <a:lstStyle/>
          <a:p>
            <a:pPr lvl="0">
              <a:spcBef>
                <a:spcPts val="0"/>
              </a:spcBef>
              <a:buClr>
                <a:schemeClr val="dk1"/>
              </a:buClr>
              <a:buSzPct val="91666"/>
              <a:buFont typeface="Arial"/>
              <a:buNone/>
            </a:pPr>
            <a:r>
              <a:rPr lang="en" sz="1200">
                <a:solidFill>
                  <a:srgbClr val="808080"/>
                </a:solidFill>
                <a:highlight>
                  <a:srgbClr val="2B2B2B"/>
                </a:highlight>
                <a:latin typeface="Arial"/>
                <a:ea typeface="Arial"/>
                <a:cs typeface="Arial"/>
                <a:sym typeface="Arial"/>
              </a:rPr>
              <a:t>&lt;!--transition/fade_transition.xml--&gt;</a:t>
            </a:r>
          </a:p>
          <a:p>
            <a:pPr lvl="0">
              <a:spcBef>
                <a:spcPts val="0"/>
              </a:spcBef>
              <a:buNone/>
            </a:pPr>
            <a:r>
              <a:rPr lang="en" sz="1200">
                <a:solidFill>
                  <a:srgbClr val="E8BF6A"/>
                </a:solidFill>
                <a:highlight>
                  <a:srgbClr val="2B2B2B"/>
                </a:highlight>
                <a:latin typeface="Arial"/>
                <a:ea typeface="Arial"/>
                <a:cs typeface="Arial"/>
                <a:sym typeface="Arial"/>
              </a:rPr>
              <a:t>&lt;fade </a:t>
            </a:r>
            <a:r>
              <a:rPr lang="en" sz="1200">
                <a:solidFill>
                  <a:srgbClr val="BABABA"/>
                </a:solidFill>
                <a:highlight>
                  <a:srgbClr val="2B2B2B"/>
                </a:highlight>
                <a:latin typeface="Arial"/>
                <a:ea typeface="Arial"/>
                <a:cs typeface="Arial"/>
                <a:sym typeface="Arial"/>
              </a:rPr>
              <a:t>xmlns:</a:t>
            </a:r>
            <a:r>
              <a:rPr lang="en" sz="1200">
                <a:solidFill>
                  <a:srgbClr val="9876AA"/>
                </a:solidFill>
                <a:highlight>
                  <a:srgbClr val="2B2B2B"/>
                </a:highlight>
                <a:latin typeface="Arial"/>
                <a:ea typeface="Arial"/>
                <a:cs typeface="Arial"/>
                <a:sym typeface="Arial"/>
              </a:rPr>
              <a:t>android</a:t>
            </a:r>
            <a:r>
              <a:rPr lang="en" sz="1200">
                <a:solidFill>
                  <a:srgbClr val="BABABA"/>
                </a:solidFill>
                <a:highlight>
                  <a:srgbClr val="2B2B2B"/>
                </a:highlight>
                <a:latin typeface="Arial"/>
                <a:ea typeface="Arial"/>
                <a:cs typeface="Arial"/>
                <a:sym typeface="Arial"/>
              </a:rPr>
              <a:t>=</a:t>
            </a:r>
            <a:r>
              <a:rPr lang="en" sz="1200">
                <a:solidFill>
                  <a:srgbClr val="6A8759"/>
                </a:solidFill>
                <a:highlight>
                  <a:srgbClr val="2B2B2B"/>
                </a:highlight>
                <a:latin typeface="Arial"/>
                <a:ea typeface="Arial"/>
                <a:cs typeface="Arial"/>
                <a:sym typeface="Arial"/>
              </a:rPr>
              <a:t>"http://schemas.android.com/apk/res/android" </a:t>
            </a:r>
            <a:r>
              <a:rPr lang="en" sz="1200">
                <a:solidFill>
                  <a:srgbClr val="E8BF6A"/>
                </a:solidFill>
                <a:highlight>
                  <a:srgbClr val="2B2B2B"/>
                </a:highlight>
                <a:latin typeface="Arial"/>
                <a:ea typeface="Arial"/>
                <a:cs typeface="Arial"/>
                <a:sym typeface="Arial"/>
              </a:rPr>
              <a:t>/&gt;</a:t>
            </a:r>
          </a:p>
          <a:p>
            <a:pPr lvl="0">
              <a:spcBef>
                <a:spcPts val="0"/>
              </a:spcBef>
              <a:buNone/>
            </a:pPr>
            <a:r>
              <a:t/>
            </a:r>
            <a:endParaRPr sz="1200">
              <a:solidFill>
                <a:srgbClr val="E8BF6A"/>
              </a:solidFill>
              <a:highlight>
                <a:srgbClr val="2B2B2B"/>
              </a:highlight>
              <a:latin typeface="Arial"/>
              <a:ea typeface="Arial"/>
              <a:cs typeface="Arial"/>
              <a:sym typeface="Arial"/>
            </a:endParaRPr>
          </a:p>
          <a:p>
            <a:pPr lvl="0">
              <a:spcBef>
                <a:spcPts val="0"/>
              </a:spcBef>
              <a:buNone/>
            </a:pPr>
            <a:r>
              <a:rPr lang="en" sz="1200">
                <a:solidFill>
                  <a:srgbClr val="E8BF6A"/>
                </a:solidFill>
                <a:highlight>
                  <a:srgbClr val="2B2B2B"/>
                </a:highlight>
                <a:latin typeface="Arial"/>
                <a:ea typeface="Arial"/>
                <a:cs typeface="Arial"/>
                <a:sym typeface="Arial"/>
              </a:rPr>
              <a:t>&lt;!-- at your Java code </a:t>
            </a:r>
            <a:r>
              <a:rPr lang="en" sz="1200">
                <a:solidFill>
                  <a:srgbClr val="E8BF6A"/>
                </a:solidFill>
                <a:highlight>
                  <a:srgbClr val="2B2B2B"/>
                </a:highlight>
                <a:latin typeface="Arial"/>
                <a:ea typeface="Arial"/>
                <a:cs typeface="Arial"/>
                <a:sym typeface="Arial"/>
              </a:rPr>
              <a:t>--&gt;</a:t>
            </a:r>
            <a:r>
              <a:rPr lang="en" sz="1200">
                <a:solidFill>
                  <a:srgbClr val="E8BF6A"/>
                </a:solidFill>
                <a:highlight>
                  <a:srgbClr val="2B2B2B"/>
                </a:highlight>
                <a:latin typeface="Arial"/>
                <a:ea typeface="Arial"/>
                <a:cs typeface="Arial"/>
                <a:sym typeface="Arial"/>
              </a:rPr>
              <a:t> </a:t>
            </a:r>
          </a:p>
          <a:p>
            <a:pPr lvl="0">
              <a:lnSpc>
                <a:spcPct val="150000"/>
              </a:lnSpc>
              <a:spcBef>
                <a:spcPts val="0"/>
              </a:spcBef>
              <a:spcAft>
                <a:spcPts val="0"/>
              </a:spcAft>
              <a:buNone/>
            </a:pPr>
            <a:r>
              <a:rPr lang="en" sz="1200">
                <a:solidFill>
                  <a:srgbClr val="A9B7C6"/>
                </a:solidFill>
                <a:highlight>
                  <a:srgbClr val="2B2B2B"/>
                </a:highlight>
                <a:latin typeface="Arial"/>
                <a:ea typeface="Arial"/>
                <a:cs typeface="Arial"/>
                <a:sym typeface="Arial"/>
              </a:rPr>
              <a:t>Transition mFadeTransition = TransitionInflater.from(</a:t>
            </a:r>
            <a:r>
              <a:rPr lang="en" sz="1200">
                <a:solidFill>
                  <a:srgbClr val="CC7832"/>
                </a:solidFill>
                <a:highlight>
                  <a:srgbClr val="2B2B2B"/>
                </a:highlight>
                <a:latin typeface="Arial"/>
                <a:ea typeface="Arial"/>
                <a:cs typeface="Arial"/>
                <a:sym typeface="Arial"/>
              </a:rPr>
              <a:t>this</a:t>
            </a:r>
            <a:r>
              <a:rPr lang="en" sz="1200">
                <a:solidFill>
                  <a:srgbClr val="A9B7C6"/>
                </a:solidFill>
                <a:highlight>
                  <a:srgbClr val="2B2B2B"/>
                </a:highlight>
                <a:latin typeface="Arial"/>
                <a:ea typeface="Arial"/>
                <a:cs typeface="Arial"/>
                <a:sym typeface="Arial"/>
              </a:rPr>
              <a:t>).</a:t>
            </a:r>
          </a:p>
          <a:p>
            <a:pPr lvl="0">
              <a:lnSpc>
                <a:spcPct val="150000"/>
              </a:lnSpc>
              <a:spcBef>
                <a:spcPts val="0"/>
              </a:spcBef>
              <a:spcAft>
                <a:spcPts val="0"/>
              </a:spcAft>
              <a:buNone/>
            </a:pPr>
            <a:r>
              <a:rPr lang="en" sz="1200">
                <a:solidFill>
                  <a:srgbClr val="A9B7C6"/>
                </a:solidFill>
                <a:highlight>
                  <a:srgbClr val="2B2B2B"/>
                </a:highlight>
                <a:latin typeface="Arial"/>
                <a:ea typeface="Arial"/>
                <a:cs typeface="Arial"/>
                <a:sym typeface="Arial"/>
              </a:rPr>
              <a:t>              inflateTransition(R.transition.fade_transition)</a:t>
            </a:r>
            <a:r>
              <a:rPr lang="en" sz="1200">
                <a:solidFill>
                  <a:srgbClr val="CC7832"/>
                </a:solidFill>
                <a:highlight>
                  <a:srgbClr val="2B2B2B"/>
                </a:highlight>
                <a:latin typeface="Arial"/>
                <a:ea typeface="Arial"/>
                <a:cs typeface="Arial"/>
                <a:sym typeface="Arial"/>
              </a:rPr>
              <a:t>;</a:t>
            </a:r>
          </a:p>
          <a:p>
            <a:pPr lvl="0">
              <a:spcBef>
                <a:spcPts val="0"/>
              </a:spcBef>
              <a:buClr>
                <a:schemeClr val="dk1"/>
              </a:buClr>
              <a:buSzPct val="91666"/>
              <a:buFont typeface="Arial"/>
              <a:buNone/>
            </a:pPr>
            <a:r>
              <a:t/>
            </a:r>
            <a:endParaRPr sz="1200">
              <a:solidFill>
                <a:srgbClr val="E8BF6A"/>
              </a:solidFill>
              <a:highlight>
                <a:srgbClr val="2B2B2B"/>
              </a:highlight>
              <a:latin typeface="Arial"/>
              <a:ea typeface="Arial"/>
              <a:cs typeface="Arial"/>
              <a:sym typeface="Arial"/>
            </a:endParaRPr>
          </a:p>
          <a:p>
            <a:pPr lvl="0">
              <a:spcBef>
                <a:spcPts val="0"/>
              </a:spcBef>
              <a:buNone/>
            </a:pPr>
            <a:r>
              <a:t/>
            </a:r>
            <a:endParaRPr/>
          </a:p>
        </p:txBody>
      </p:sp>
      <p:sp>
        <p:nvSpPr>
          <p:cNvPr id="219" name="Shape 219"/>
          <p:cNvSpPr txBox="1"/>
          <p:nvPr>
            <p:ph idx="2" type="body"/>
          </p:nvPr>
        </p:nvSpPr>
        <p:spPr>
          <a:xfrm>
            <a:off x="4822025" y="667525"/>
            <a:ext cx="4084200" cy="4164600"/>
          </a:xfrm>
          <a:prstGeom prst="rect">
            <a:avLst/>
          </a:prstGeom>
          <a:ln cap="flat" cmpd="sng" w="9525">
            <a:solidFill>
              <a:srgbClr val="FFFFFF"/>
            </a:solidFill>
            <a:prstDash val="solid"/>
            <a:round/>
            <a:headEnd len="med" w="med" type="none"/>
            <a:tailEnd len="med" w="med" type="none"/>
          </a:ln>
        </p:spPr>
        <p:txBody>
          <a:bodyPr anchorCtr="0" anchor="t" bIns="91425" lIns="91425" rIns="91425" tIns="91425">
            <a:noAutofit/>
          </a:bodyPr>
          <a:lstStyle/>
          <a:p>
            <a:pPr lvl="0">
              <a:spcBef>
                <a:spcPts val="0"/>
              </a:spcBef>
              <a:buNone/>
            </a:pPr>
            <a:r>
              <a:t/>
            </a:r>
            <a:endParaRPr/>
          </a:p>
          <a:p>
            <a:pPr lvl="0">
              <a:spcBef>
                <a:spcPts val="0"/>
              </a:spcBef>
              <a:buNone/>
            </a:pPr>
            <a:r>
              <a:rPr lang="en"/>
              <a:t>// create transition from code</a:t>
            </a:r>
          </a:p>
          <a:p>
            <a:pPr lvl="0">
              <a:spcBef>
                <a:spcPts val="0"/>
              </a:spcBef>
              <a:buNone/>
            </a:pPr>
            <a:r>
              <a:rPr lang="en" sz="1200">
                <a:solidFill>
                  <a:srgbClr val="A9B7C6"/>
                </a:solidFill>
                <a:highlight>
                  <a:srgbClr val="2B2B2B"/>
                </a:highlight>
                <a:latin typeface="Arial"/>
                <a:ea typeface="Arial"/>
                <a:cs typeface="Arial"/>
                <a:sym typeface="Arial"/>
              </a:rPr>
              <a:t>Transition mFadeTransition = </a:t>
            </a:r>
            <a:r>
              <a:rPr lang="en" sz="1200">
                <a:solidFill>
                  <a:srgbClr val="CC7832"/>
                </a:solidFill>
                <a:highlight>
                  <a:srgbClr val="2B2B2B"/>
                </a:highlight>
                <a:latin typeface="Arial"/>
                <a:ea typeface="Arial"/>
                <a:cs typeface="Arial"/>
                <a:sym typeface="Arial"/>
              </a:rPr>
              <a:t>new </a:t>
            </a:r>
            <a:r>
              <a:rPr lang="en" sz="1200">
                <a:solidFill>
                  <a:srgbClr val="A9B7C6"/>
                </a:solidFill>
                <a:highlight>
                  <a:srgbClr val="2B2B2B"/>
                </a:highlight>
                <a:latin typeface="Arial"/>
                <a:ea typeface="Arial"/>
                <a:cs typeface="Arial"/>
                <a:sym typeface="Arial"/>
              </a:rPr>
              <a:t>Fade()</a:t>
            </a:r>
            <a:r>
              <a:rPr lang="en" sz="1200">
                <a:solidFill>
                  <a:srgbClr val="CC7832"/>
                </a:solidFill>
                <a:highlight>
                  <a:srgbClr val="2B2B2B"/>
                </a:highlight>
                <a:latin typeface="Arial"/>
                <a:ea typeface="Arial"/>
                <a:cs typeface="Arial"/>
                <a:sym typeface="Arial"/>
              </a:rPr>
              <a:t>;</a:t>
            </a:r>
          </a:p>
        </p:txBody>
      </p:sp>
      <p:cxnSp>
        <p:nvCxnSpPr>
          <p:cNvPr id="220" name="Shape 220"/>
          <p:cNvCxnSpPr/>
          <p:nvPr/>
        </p:nvCxnSpPr>
        <p:spPr>
          <a:xfrm flipH="1" rot="10800000">
            <a:off x="277625" y="2560050"/>
            <a:ext cx="4559100" cy="1170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4" name="Shape 224"/>
        <p:cNvGrpSpPr/>
        <p:nvPr/>
      </p:nvGrpSpPr>
      <p:grpSpPr>
        <a:xfrm>
          <a:off x="0" y="0"/>
          <a:ext cx="0" cy="0"/>
          <a:chOff x="0" y="0"/>
          <a:chExt cx="0" cy="0"/>
        </a:xfrm>
      </p:grpSpPr>
      <p:sp>
        <p:nvSpPr>
          <p:cNvPr id="225" name="Shape 225"/>
          <p:cNvSpPr/>
          <p:nvPr/>
        </p:nvSpPr>
        <p:spPr>
          <a:xfrm>
            <a:off x="327900" y="1152375"/>
            <a:ext cx="8504400" cy="5727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26" name="Shape 226"/>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Transitions</a:t>
            </a:r>
          </a:p>
        </p:txBody>
      </p:sp>
      <p:sp>
        <p:nvSpPr>
          <p:cNvPr id="227" name="Shape 227"/>
          <p:cNvSpPr txBox="1"/>
          <p:nvPr>
            <p:ph idx="1" type="body"/>
          </p:nvPr>
        </p:nvSpPr>
        <p:spPr>
          <a:xfrm>
            <a:off x="327900" y="1152475"/>
            <a:ext cx="8504400" cy="3416400"/>
          </a:xfrm>
          <a:prstGeom prst="rect">
            <a:avLst/>
          </a:prstGeom>
        </p:spPr>
        <p:txBody>
          <a:bodyPr anchorCtr="0" anchor="t" bIns="91425" lIns="91425" rIns="91425" tIns="91425">
            <a:noAutofit/>
          </a:bodyPr>
          <a:lstStyle/>
          <a:p>
            <a:pPr lvl="0" rtl="0">
              <a:spcBef>
                <a:spcPts val="0"/>
              </a:spcBef>
              <a:buNone/>
            </a:pPr>
            <a:r>
              <a:rPr lang="en" sz="1200">
                <a:solidFill>
                  <a:srgbClr val="A9B7C6"/>
                </a:solidFill>
                <a:highlight>
                  <a:srgbClr val="2B2B2B"/>
                </a:highlight>
                <a:latin typeface="Arial"/>
                <a:ea typeface="Arial"/>
                <a:cs typeface="Arial"/>
                <a:sym typeface="Arial"/>
              </a:rPr>
              <a:t>TransitionManager.go(mEndingScene</a:t>
            </a:r>
            <a:r>
              <a:rPr lang="en" sz="1200">
                <a:solidFill>
                  <a:srgbClr val="CC7832"/>
                </a:solidFill>
                <a:highlight>
                  <a:srgbClr val="2B2B2B"/>
                </a:highlight>
                <a:latin typeface="Arial"/>
                <a:ea typeface="Arial"/>
                <a:cs typeface="Arial"/>
                <a:sym typeface="Arial"/>
              </a:rPr>
              <a:t>, </a:t>
            </a:r>
            <a:r>
              <a:rPr lang="en" sz="1200">
                <a:solidFill>
                  <a:srgbClr val="A9B7C6"/>
                </a:solidFill>
                <a:highlight>
                  <a:srgbClr val="2B2B2B"/>
                </a:highlight>
                <a:latin typeface="Arial"/>
                <a:ea typeface="Arial"/>
                <a:cs typeface="Arial"/>
                <a:sym typeface="Arial"/>
              </a:rPr>
              <a:t>mFadeTransition)</a:t>
            </a:r>
            <a:r>
              <a:rPr lang="en" sz="1200">
                <a:solidFill>
                  <a:srgbClr val="CC7832"/>
                </a:solidFill>
                <a:highlight>
                  <a:srgbClr val="2B2B2B"/>
                </a:highlight>
                <a:latin typeface="Arial"/>
                <a:ea typeface="Arial"/>
                <a:cs typeface="Arial"/>
                <a:sym typeface="Arial"/>
              </a:rPr>
              <a:t>;</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1" name="Shape 231"/>
        <p:cNvGrpSpPr/>
        <p:nvPr/>
      </p:nvGrpSpPr>
      <p:grpSpPr>
        <a:xfrm>
          <a:off x="0" y="0"/>
          <a:ext cx="0" cy="0"/>
          <a:chOff x="0" y="0"/>
          <a:chExt cx="0" cy="0"/>
        </a:xfrm>
      </p:grpSpPr>
      <p:sp>
        <p:nvSpPr>
          <p:cNvPr id="232" name="Shape 232"/>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Android L : Custom animations</a:t>
            </a:r>
          </a:p>
        </p:txBody>
      </p:sp>
      <p:sp>
        <p:nvSpPr>
          <p:cNvPr id="233" name="Shape 233"/>
          <p:cNvSpPr txBox="1"/>
          <p:nvPr>
            <p:ph idx="1" type="body"/>
          </p:nvPr>
        </p:nvSpPr>
        <p:spPr>
          <a:xfrm>
            <a:off x="311700" y="1320575"/>
            <a:ext cx="8520600" cy="3248400"/>
          </a:xfrm>
          <a:prstGeom prst="rect">
            <a:avLst/>
          </a:prstGeom>
        </p:spPr>
        <p:txBody>
          <a:bodyPr anchorCtr="0" anchor="t" bIns="91425" lIns="91425" rIns="91425" tIns="91425">
            <a:noAutofit/>
          </a:bodyPr>
          <a:lstStyle/>
          <a:p>
            <a:pPr indent="-228600" lvl="0" marL="457200" rtl="0">
              <a:spcBef>
                <a:spcPts val="0"/>
              </a:spcBef>
            </a:pPr>
            <a:r>
              <a:rPr lang="en"/>
              <a:t>Touch feedback</a:t>
            </a:r>
          </a:p>
          <a:p>
            <a:pPr indent="-228600" lvl="0" marL="457200" rtl="0">
              <a:spcBef>
                <a:spcPts val="0"/>
              </a:spcBef>
            </a:pPr>
            <a:r>
              <a:rPr lang="en"/>
              <a:t>Circular Reveal</a:t>
            </a:r>
          </a:p>
          <a:p>
            <a:pPr indent="-228600" lvl="0" marL="457200" rtl="0">
              <a:spcBef>
                <a:spcPts val="0"/>
              </a:spcBef>
            </a:pPr>
            <a:r>
              <a:rPr lang="en"/>
              <a:t>Activity transitions</a:t>
            </a:r>
          </a:p>
          <a:p>
            <a:pPr indent="-228600" lvl="0" marL="457200" rtl="0">
              <a:spcBef>
                <a:spcPts val="0"/>
              </a:spcBef>
            </a:pPr>
            <a:r>
              <a:rPr lang="en"/>
              <a:t>Curved motion</a:t>
            </a:r>
          </a:p>
          <a:p>
            <a:pPr indent="-228600" lvl="0" marL="457200" rtl="0">
              <a:spcBef>
                <a:spcPts val="0"/>
              </a:spcBef>
            </a:pPr>
            <a:r>
              <a:rPr lang="en"/>
              <a:t>View state changes</a:t>
            </a:r>
          </a:p>
          <a:p>
            <a:pPr indent="-228600" lvl="0" marL="457200" rtl="0">
              <a:spcBef>
                <a:spcPts val="0"/>
              </a:spcBef>
            </a:pPr>
            <a:r>
              <a:rPr lang="en"/>
              <a:t>...</a:t>
            </a:r>
            <a:r>
              <a:rPr lang="en"/>
              <a:t>  </a:t>
            </a:r>
            <a:r>
              <a:rPr lang="en"/>
              <a:t>...</a:t>
            </a:r>
            <a:r>
              <a:rPr lang="en"/>
              <a:t> </a:t>
            </a:r>
            <a:r>
              <a:rPr lang="en"/>
              <a:t>...</a:t>
            </a:r>
            <a:r>
              <a:rPr lang="en"/>
              <a:t> </a:t>
            </a:r>
          </a:p>
        </p:txBody>
      </p:sp>
      <p:pic>
        <p:nvPicPr>
          <p:cNvPr id="234" name="Shape 234"/>
          <p:cNvPicPr preferRelativeResize="0"/>
          <p:nvPr/>
        </p:nvPicPr>
        <p:blipFill>
          <a:blip r:embed="rId3">
            <a:alphaModFix/>
          </a:blip>
          <a:stretch>
            <a:fillRect/>
          </a:stretch>
        </p:blipFill>
        <p:spPr>
          <a:xfrm>
            <a:off x="4291391" y="1320574"/>
            <a:ext cx="4540909" cy="30802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38" name="Shape 238"/>
        <p:cNvGrpSpPr/>
        <p:nvPr/>
      </p:nvGrpSpPr>
      <p:grpSpPr>
        <a:xfrm>
          <a:off x="0" y="0"/>
          <a:ext cx="0" cy="0"/>
          <a:chOff x="0" y="0"/>
          <a:chExt cx="0" cy="0"/>
        </a:xfrm>
      </p:grpSpPr>
      <p:sp>
        <p:nvSpPr>
          <p:cNvPr id="239" name="Shape 239"/>
          <p:cNvSpPr txBox="1"/>
          <p:nvPr/>
        </p:nvSpPr>
        <p:spPr>
          <a:xfrm>
            <a:off x="5558924" y="3797800"/>
            <a:ext cx="3536100" cy="1325400"/>
          </a:xfrm>
          <a:prstGeom prst="rect">
            <a:avLst/>
          </a:prstGeom>
          <a:noFill/>
          <a:ln>
            <a:noFill/>
          </a:ln>
        </p:spPr>
        <p:txBody>
          <a:bodyPr anchorCtr="0" anchor="b" bIns="91425" lIns="91425" rIns="91425" tIns="91425">
            <a:noAutofit/>
          </a:bodyPr>
          <a:lstStyle/>
          <a:p>
            <a:pPr lvl="0" rtl="0" algn="ctr">
              <a:spcBef>
                <a:spcPts val="1000"/>
              </a:spcBef>
              <a:buNone/>
            </a:pPr>
            <a:r>
              <a:rPr lang="en" sz="2400">
                <a:solidFill>
                  <a:srgbClr val="434343"/>
                </a:solidFill>
                <a:latin typeface="Roboto"/>
                <a:ea typeface="Roboto"/>
                <a:cs typeface="Roboto"/>
                <a:sym typeface="Roboto"/>
              </a:rPr>
              <a:t>Eliza Camberogiannis</a:t>
            </a:r>
          </a:p>
          <a:p>
            <a:pPr lvl="0" rtl="0" algn="ctr">
              <a:spcBef>
                <a:spcPts val="0"/>
              </a:spcBef>
              <a:buNone/>
            </a:pPr>
            <a:r>
              <a:t/>
            </a:r>
            <a:endParaRPr sz="1600">
              <a:solidFill>
                <a:srgbClr val="434343"/>
              </a:solidFill>
              <a:latin typeface="Roboto"/>
              <a:ea typeface="Roboto"/>
              <a:cs typeface="Roboto"/>
              <a:sym typeface="Roboto"/>
            </a:endParaRPr>
          </a:p>
          <a:p>
            <a:pPr lvl="0" rtl="0" algn="ctr">
              <a:spcBef>
                <a:spcPts val="0"/>
              </a:spcBef>
              <a:buNone/>
            </a:pPr>
            <a:br>
              <a:rPr lang="en">
                <a:solidFill>
                  <a:srgbClr val="434343"/>
                </a:solidFill>
                <a:latin typeface="Roboto"/>
                <a:ea typeface="Roboto"/>
                <a:cs typeface="Roboto"/>
                <a:sym typeface="Roboto"/>
              </a:rPr>
            </a:br>
            <a:r>
              <a:rPr lang="en">
                <a:solidFill>
                  <a:srgbClr val="434343"/>
                </a:solidFill>
                <a:latin typeface="Roboto"/>
                <a:ea typeface="Roboto"/>
                <a:cs typeface="Roboto"/>
                <a:sym typeface="Roboto"/>
              </a:rPr>
              <a:t>elizacamber@gmail.com | @elizaCamber</a:t>
            </a:r>
          </a:p>
        </p:txBody>
      </p:sp>
      <p:pic>
        <p:nvPicPr>
          <p:cNvPr id="240" name="Shape 240"/>
          <p:cNvPicPr preferRelativeResize="0"/>
          <p:nvPr/>
        </p:nvPicPr>
        <p:blipFill>
          <a:blip r:embed="rId4">
            <a:alphaModFix/>
          </a:blip>
          <a:stretch>
            <a:fillRect/>
          </a:stretch>
        </p:blipFill>
        <p:spPr>
          <a:xfrm>
            <a:off x="7745516" y="2639775"/>
            <a:ext cx="1109283" cy="1245700"/>
          </a:xfrm>
          <a:prstGeom prst="rect">
            <a:avLst/>
          </a:prstGeom>
          <a:noFill/>
          <a:ln>
            <a:noFill/>
          </a:ln>
        </p:spPr>
      </p:pic>
      <p:sp>
        <p:nvSpPr>
          <p:cNvPr id="241" name="Shape 241"/>
          <p:cNvSpPr txBox="1"/>
          <p:nvPr/>
        </p:nvSpPr>
        <p:spPr>
          <a:xfrm>
            <a:off x="3924050" y="2203800"/>
            <a:ext cx="2607600" cy="1159800"/>
          </a:xfrm>
          <a:prstGeom prst="rect">
            <a:avLst/>
          </a:prstGeom>
          <a:noFill/>
          <a:ln>
            <a:noFill/>
          </a:ln>
        </p:spPr>
        <p:txBody>
          <a:bodyPr anchorCtr="0" anchor="b" bIns="91425" lIns="91425" rIns="91425" tIns="91425">
            <a:noAutofit/>
          </a:bodyPr>
          <a:lstStyle/>
          <a:p>
            <a:pPr lvl="0" rtl="0">
              <a:spcBef>
                <a:spcPts val="0"/>
              </a:spcBef>
              <a:buNone/>
            </a:pPr>
            <a:r>
              <a:rPr lang="en" sz="10400">
                <a:solidFill>
                  <a:srgbClr val="F3F3F3"/>
                </a:solidFill>
                <a:latin typeface="Bangers"/>
                <a:ea typeface="Bangers"/>
                <a:cs typeface="Bangers"/>
                <a:sym typeface="Bangers"/>
              </a:rPr>
              <a:t>YOU!</a:t>
            </a:r>
            <a:r>
              <a:rPr lang="en" sz="10400">
                <a:solidFill>
                  <a:srgbClr val="FAD900"/>
                </a:solidFill>
                <a:latin typeface="Bangers"/>
                <a:ea typeface="Bangers"/>
                <a:cs typeface="Bangers"/>
                <a:sym typeface="Bangers"/>
              </a:rPr>
              <a:t> </a:t>
            </a:r>
          </a:p>
        </p:txBody>
      </p:sp>
      <p:sp>
        <p:nvSpPr>
          <p:cNvPr id="242" name="Shape 242"/>
          <p:cNvSpPr/>
          <p:nvPr/>
        </p:nvSpPr>
        <p:spPr>
          <a:xfrm>
            <a:off x="1164549" y="1109675"/>
            <a:ext cx="3631501" cy="1245700"/>
          </a:xfrm>
          <a:prstGeom prst="rect">
            <a:avLst/>
          </a:prstGeom>
        </p:spPr>
        <p:txBody>
          <a:bodyPr>
            <a:prstTxWarp prst="textPlain"/>
          </a:bodyPr>
          <a:lstStyle/>
          <a:p>
            <a:pPr lvl="0" algn="ctr"/>
            <a:r>
              <a:rPr b="0" i="0">
                <a:ln cap="flat" cmpd="sng" w="38100">
                  <a:solidFill>
                    <a:srgbClr val="FFFFFF"/>
                  </a:solidFill>
                  <a:prstDash val="solid"/>
                  <a:miter/>
                  <a:headEnd len="med" w="med" type="none"/>
                  <a:tailEnd len="med" w="med" type="none"/>
                </a:ln>
                <a:solidFill>
                  <a:srgbClr val="001936">
                    <a:alpha val="21920"/>
                  </a:srgbClr>
                </a:solidFill>
                <a:latin typeface="Bangers"/>
              </a:rPr>
              <a:t>Thank</a:t>
            </a:r>
          </a:p>
        </p:txBody>
      </p:sp>
      <p:pic>
        <p:nvPicPr>
          <p:cNvPr descr="Pixplicity-Logo.png" id="243" name="Shape 243"/>
          <p:cNvPicPr preferRelativeResize="0"/>
          <p:nvPr/>
        </p:nvPicPr>
        <p:blipFill rotWithShape="1">
          <a:blip r:embed="rId5">
            <a:alphaModFix/>
          </a:blip>
          <a:srcRect b="455" l="0" r="0" t="455"/>
          <a:stretch/>
        </p:blipFill>
        <p:spPr>
          <a:xfrm>
            <a:off x="6684037" y="4440230"/>
            <a:ext cx="1285851" cy="257169"/>
          </a:xfrm>
          <a:prstGeom prst="rect">
            <a:avLst/>
          </a:prstGeom>
          <a:noFill/>
          <a:ln>
            <a:noFill/>
          </a:ln>
        </p:spPr>
      </p:pic>
      <p:pic>
        <p:nvPicPr>
          <p:cNvPr id="244" name="Shape 244"/>
          <p:cNvPicPr preferRelativeResize="0"/>
          <p:nvPr/>
        </p:nvPicPr>
        <p:blipFill>
          <a:blip r:embed="rId6">
            <a:alphaModFix/>
          </a:blip>
          <a:stretch>
            <a:fillRect/>
          </a:stretch>
        </p:blipFill>
        <p:spPr>
          <a:xfrm>
            <a:off x="6921424" y="76200"/>
            <a:ext cx="2173600" cy="7141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13171A"/>
        </a:solidFill>
      </p:bgPr>
    </p:bg>
    <p:spTree>
      <p:nvGrpSpPr>
        <p:cNvPr id="81" name="Shape 81"/>
        <p:cNvGrpSpPr/>
        <p:nvPr/>
      </p:nvGrpSpPr>
      <p:grpSpPr>
        <a:xfrm>
          <a:off x="0" y="0"/>
          <a:ext cx="0" cy="0"/>
          <a:chOff x="0" y="0"/>
          <a:chExt cx="0" cy="0"/>
        </a:xfrm>
      </p:grpSpPr>
      <p:pic>
        <p:nvPicPr>
          <p:cNvPr id="82" name="Shape 82"/>
          <p:cNvPicPr preferRelativeResize="0"/>
          <p:nvPr/>
        </p:nvPicPr>
        <p:blipFill>
          <a:blip r:embed="rId3">
            <a:alphaModFix/>
          </a:blip>
          <a:stretch>
            <a:fillRect/>
          </a:stretch>
        </p:blipFill>
        <p:spPr>
          <a:xfrm>
            <a:off x="3143062" y="30912"/>
            <a:ext cx="2857874" cy="50816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6" name="Shape 86"/>
        <p:cNvGrpSpPr/>
        <p:nvPr/>
      </p:nvGrpSpPr>
      <p:grpSpPr>
        <a:xfrm>
          <a:off x="0" y="0"/>
          <a:ext cx="0" cy="0"/>
          <a:chOff x="0" y="0"/>
          <a:chExt cx="0" cy="0"/>
        </a:xfrm>
      </p:grpSpPr>
      <p:pic>
        <p:nvPicPr>
          <p:cNvPr id="87" name="Shape 87"/>
          <p:cNvPicPr preferRelativeResize="0"/>
          <p:nvPr/>
        </p:nvPicPr>
        <p:blipFill>
          <a:blip r:embed="rId3">
            <a:alphaModFix/>
          </a:blip>
          <a:stretch>
            <a:fillRect/>
          </a:stretch>
        </p:blipFill>
        <p:spPr>
          <a:xfrm>
            <a:off x="3262200" y="246249"/>
            <a:ext cx="2619600" cy="465099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1" name="Shape 91"/>
        <p:cNvGrpSpPr/>
        <p:nvPr/>
      </p:nvGrpSpPr>
      <p:grpSpPr>
        <a:xfrm>
          <a:off x="0" y="0"/>
          <a:ext cx="0" cy="0"/>
          <a:chOff x="0" y="0"/>
          <a:chExt cx="0" cy="0"/>
        </a:xfrm>
      </p:grpSpPr>
      <p:pic>
        <p:nvPicPr>
          <p:cNvPr id="92" name="Shape 92"/>
          <p:cNvPicPr preferRelativeResize="0"/>
          <p:nvPr/>
        </p:nvPicPr>
        <p:blipFill>
          <a:blip r:embed="rId3">
            <a:alphaModFix/>
          </a:blip>
          <a:stretch>
            <a:fillRect/>
          </a:stretch>
        </p:blipFill>
        <p:spPr>
          <a:xfrm>
            <a:off x="3125675" y="0"/>
            <a:ext cx="2892657" cy="5143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6" name="Shape 96"/>
        <p:cNvGrpSpPr/>
        <p:nvPr/>
      </p:nvGrpSpPr>
      <p:grpSpPr>
        <a:xfrm>
          <a:off x="0" y="0"/>
          <a:ext cx="0" cy="0"/>
          <a:chOff x="0" y="0"/>
          <a:chExt cx="0" cy="0"/>
        </a:xfrm>
      </p:grpSpPr>
      <p:sp>
        <p:nvSpPr>
          <p:cNvPr id="97" name="Shape 97"/>
          <p:cNvSpPr txBox="1"/>
          <p:nvPr>
            <p:ph idx="4294967295" type="title"/>
          </p:nvPr>
        </p:nvSpPr>
        <p:spPr>
          <a:xfrm>
            <a:off x="311700" y="1106125"/>
            <a:ext cx="8520600" cy="1963500"/>
          </a:xfrm>
          <a:prstGeom prst="rect">
            <a:avLst/>
          </a:prstGeom>
        </p:spPr>
        <p:txBody>
          <a:bodyPr anchorCtr="0" anchor="t" bIns="91425" lIns="91425" rIns="91425" tIns="91425">
            <a:noAutofit/>
          </a:bodyPr>
          <a:lstStyle/>
          <a:p>
            <a:pPr lvl="0" rtl="0" algn="ctr">
              <a:spcBef>
                <a:spcPts val="0"/>
              </a:spcBef>
              <a:buNone/>
            </a:pPr>
            <a:r>
              <a:rPr lang="en" sz="12000">
                <a:solidFill>
                  <a:srgbClr val="434343"/>
                </a:solidFill>
              </a:rPr>
              <a:t>Motion</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1" name="Shape 101"/>
        <p:cNvGrpSpPr/>
        <p:nvPr/>
      </p:nvGrpSpPr>
      <p:grpSpPr>
        <a:xfrm>
          <a:off x="0" y="0"/>
          <a:ext cx="0" cy="0"/>
          <a:chOff x="0" y="0"/>
          <a:chExt cx="0" cy="0"/>
        </a:xfrm>
      </p:grpSpPr>
      <p:sp>
        <p:nvSpPr>
          <p:cNvPr id="102" name="Shape 102"/>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lnSpc>
                <a:spcPct val="200000"/>
              </a:lnSpc>
              <a:spcBef>
                <a:spcPts val="1000"/>
              </a:spcBef>
              <a:buClr>
                <a:srgbClr val="FFFFFF"/>
              </a:buClr>
            </a:pPr>
            <a:r>
              <a:rPr lang="en"/>
              <a:t>Where did the current view come from?</a:t>
            </a:r>
          </a:p>
          <a:p>
            <a:pPr indent="-228600" lvl="0" marL="457200" rtl="0">
              <a:lnSpc>
                <a:spcPct val="200000"/>
              </a:lnSpc>
              <a:spcBef>
                <a:spcPts val="1000"/>
              </a:spcBef>
              <a:buClr>
                <a:srgbClr val="FFFFFF"/>
              </a:buClr>
            </a:pPr>
            <a:r>
              <a:rPr lang="en"/>
              <a:t>Where did the previous go?</a:t>
            </a:r>
          </a:p>
          <a:p>
            <a:pPr indent="-228600" lvl="0" marL="457200" rtl="0">
              <a:lnSpc>
                <a:spcPct val="200000"/>
              </a:lnSpc>
              <a:spcBef>
                <a:spcPts val="1000"/>
              </a:spcBef>
            </a:pPr>
            <a:r>
              <a:rPr lang="en"/>
              <a:t>What did I click?</a:t>
            </a:r>
          </a:p>
        </p:txBody>
      </p:sp>
      <p:sp>
        <p:nvSpPr>
          <p:cNvPr id="103" name="Shape 103"/>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lnSpc>
                <a:spcPct val="200000"/>
              </a:lnSpc>
              <a:spcBef>
                <a:spcPts val="1000"/>
              </a:spcBef>
              <a:buClr>
                <a:srgbClr val="FFFFFF"/>
              </a:buClr>
            </a:pPr>
            <a:r>
              <a:rPr lang="en"/>
              <a:t>Where did the current view come from?</a:t>
            </a:r>
          </a:p>
          <a:p>
            <a:pPr indent="-228600" lvl="0" marL="457200" rtl="0">
              <a:lnSpc>
                <a:spcPct val="200000"/>
              </a:lnSpc>
              <a:spcBef>
                <a:spcPts val="1000"/>
              </a:spcBef>
              <a:buClr>
                <a:srgbClr val="FFFFFF"/>
              </a:buClr>
            </a:pPr>
            <a:r>
              <a:rPr lang="en"/>
              <a:t>Where did the previous go?</a:t>
            </a:r>
          </a:p>
          <a:p>
            <a:pPr indent="-228600" lvl="0" marL="457200" rtl="0">
              <a:lnSpc>
                <a:spcPct val="200000"/>
              </a:lnSpc>
              <a:spcBef>
                <a:spcPts val="1000"/>
              </a:spcBef>
              <a:buClr>
                <a:srgbClr val="FFFFFF"/>
              </a:buClr>
            </a:pPr>
            <a:r>
              <a:rPr lang="en"/>
              <a:t>What did I click?</a:t>
            </a:r>
          </a:p>
          <a:p>
            <a:pPr indent="-228600" lvl="0" marL="457200" rtl="0">
              <a:lnSpc>
                <a:spcPct val="200000"/>
              </a:lnSpc>
              <a:spcBef>
                <a:spcPts val="1000"/>
              </a:spcBef>
            </a:pPr>
            <a:r>
              <a:rPr lang="en"/>
              <a:t>Where can I go next?</a:t>
            </a:r>
          </a:p>
        </p:txBody>
      </p:sp>
      <p:sp>
        <p:nvSpPr>
          <p:cNvPr id="104" name="Shape 104"/>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lnSpc>
                <a:spcPct val="200000"/>
              </a:lnSpc>
              <a:spcBef>
                <a:spcPts val="1000"/>
              </a:spcBef>
            </a:pPr>
            <a:r>
              <a:rPr lang="en"/>
              <a:t>Where did the current view come from?</a:t>
            </a:r>
          </a:p>
          <a:p>
            <a:pPr indent="-228600" lvl="0" marL="457200" rtl="0">
              <a:lnSpc>
                <a:spcPct val="200000"/>
              </a:lnSpc>
              <a:spcBef>
                <a:spcPts val="1000"/>
              </a:spcBef>
              <a:buClr>
                <a:srgbClr val="FFFFFF"/>
              </a:buClr>
            </a:pPr>
            <a:r>
              <a:rPr lang="en">
                <a:solidFill>
                  <a:srgbClr val="FFFFFF"/>
                </a:solidFill>
              </a:rPr>
              <a:t>Where did the previous go?</a:t>
            </a:r>
          </a:p>
          <a:p>
            <a:pPr indent="-228600" lvl="0" marL="457200" rtl="0">
              <a:lnSpc>
                <a:spcPct val="200000"/>
              </a:lnSpc>
              <a:spcBef>
                <a:spcPts val="1000"/>
              </a:spcBef>
              <a:buClr>
                <a:srgbClr val="FFFFFF"/>
              </a:buClr>
            </a:pPr>
            <a:r>
              <a:rPr lang="en">
                <a:solidFill>
                  <a:srgbClr val="FFFFFF"/>
                </a:solidFill>
              </a:rPr>
              <a:t>What did I click?</a:t>
            </a:r>
          </a:p>
          <a:p>
            <a:pPr indent="-228600" lvl="0" marL="457200" rtl="0">
              <a:lnSpc>
                <a:spcPct val="200000"/>
              </a:lnSpc>
              <a:spcBef>
                <a:spcPts val="1000"/>
              </a:spcBef>
              <a:buClr>
                <a:srgbClr val="FFFFFF"/>
              </a:buClr>
            </a:pPr>
            <a:r>
              <a:rPr lang="en">
                <a:solidFill>
                  <a:srgbClr val="FFFFFF"/>
                </a:solidFill>
              </a:rPr>
              <a:t>Where can I go next?</a:t>
            </a:r>
          </a:p>
        </p:txBody>
      </p:sp>
      <p:sp>
        <p:nvSpPr>
          <p:cNvPr id="105" name="Shape 105"/>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lnSpc>
                <a:spcPct val="200000"/>
              </a:lnSpc>
              <a:spcBef>
                <a:spcPts val="1000"/>
              </a:spcBef>
              <a:buClr>
                <a:srgbClr val="FFFFFF"/>
              </a:buClr>
            </a:pPr>
            <a:r>
              <a:rPr lang="en"/>
              <a:t>Where did the current view come from?</a:t>
            </a:r>
          </a:p>
          <a:p>
            <a:pPr indent="-228600" lvl="0" marL="457200" rtl="0">
              <a:lnSpc>
                <a:spcPct val="200000"/>
              </a:lnSpc>
              <a:spcBef>
                <a:spcPts val="1000"/>
              </a:spcBef>
            </a:pPr>
            <a:r>
              <a:rPr lang="en"/>
              <a:t>Where did the previous go?</a:t>
            </a:r>
          </a:p>
        </p:txBody>
      </p:sp>
      <p:sp>
        <p:nvSpPr>
          <p:cNvPr id="106" name="Shape 10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4 Questions</a:t>
            </a:r>
          </a:p>
        </p:txBody>
      </p:sp>
      <p:pic>
        <p:nvPicPr>
          <p:cNvPr id="107" name="Shape 107"/>
          <p:cNvPicPr preferRelativeResize="0"/>
          <p:nvPr/>
        </p:nvPicPr>
        <p:blipFill>
          <a:blip r:embed="rId3">
            <a:alphaModFix/>
          </a:blip>
          <a:stretch>
            <a:fillRect/>
          </a:stretch>
        </p:blipFill>
        <p:spPr>
          <a:xfrm>
            <a:off x="427125" y="1403100"/>
            <a:ext cx="256500" cy="256500"/>
          </a:xfrm>
          <a:prstGeom prst="rect">
            <a:avLst/>
          </a:prstGeom>
          <a:noFill/>
          <a:ln>
            <a:noFill/>
          </a:ln>
        </p:spPr>
      </p:pic>
      <p:pic>
        <p:nvPicPr>
          <p:cNvPr id="108" name="Shape 108"/>
          <p:cNvPicPr preferRelativeResize="0"/>
          <p:nvPr/>
        </p:nvPicPr>
        <p:blipFill>
          <a:blip r:embed="rId3">
            <a:alphaModFix/>
          </a:blip>
          <a:stretch>
            <a:fillRect/>
          </a:stretch>
        </p:blipFill>
        <p:spPr>
          <a:xfrm>
            <a:off x="427125" y="2141475"/>
            <a:ext cx="256500" cy="256500"/>
          </a:xfrm>
          <a:prstGeom prst="rect">
            <a:avLst/>
          </a:prstGeom>
          <a:noFill/>
          <a:ln>
            <a:noFill/>
          </a:ln>
        </p:spPr>
      </p:pic>
      <p:pic>
        <p:nvPicPr>
          <p:cNvPr id="109" name="Shape 109"/>
          <p:cNvPicPr preferRelativeResize="0"/>
          <p:nvPr/>
        </p:nvPicPr>
        <p:blipFill>
          <a:blip r:embed="rId3">
            <a:alphaModFix/>
          </a:blip>
          <a:stretch>
            <a:fillRect/>
          </a:stretch>
        </p:blipFill>
        <p:spPr>
          <a:xfrm>
            <a:off x="427125" y="2879850"/>
            <a:ext cx="256500" cy="256500"/>
          </a:xfrm>
          <a:prstGeom prst="rect">
            <a:avLst/>
          </a:prstGeom>
          <a:noFill/>
          <a:ln>
            <a:noFill/>
          </a:ln>
        </p:spPr>
      </p:pic>
      <p:pic>
        <p:nvPicPr>
          <p:cNvPr id="110" name="Shape 110"/>
          <p:cNvPicPr preferRelativeResize="0"/>
          <p:nvPr/>
        </p:nvPicPr>
        <p:blipFill>
          <a:blip r:embed="rId3">
            <a:alphaModFix/>
          </a:blip>
          <a:stretch>
            <a:fillRect/>
          </a:stretch>
        </p:blipFill>
        <p:spPr>
          <a:xfrm>
            <a:off x="427125" y="3618225"/>
            <a:ext cx="256500" cy="256500"/>
          </a:xfrm>
          <a:prstGeom prst="rect">
            <a:avLst/>
          </a:prstGeom>
          <a:noFill/>
          <a:ln>
            <a:noFill/>
          </a:ln>
        </p:spPr>
      </p:pic>
      <p:pic>
        <p:nvPicPr>
          <p:cNvPr id="111" name="Shape 111"/>
          <p:cNvPicPr preferRelativeResize="0"/>
          <p:nvPr/>
        </p:nvPicPr>
        <p:blipFill>
          <a:blip r:embed="rId4">
            <a:alphaModFix/>
          </a:blip>
          <a:stretch>
            <a:fillRect/>
          </a:stretch>
        </p:blipFill>
        <p:spPr>
          <a:xfrm>
            <a:off x="6260774" y="759000"/>
            <a:ext cx="2038942" cy="3625500"/>
          </a:xfrm>
          <a:prstGeom prst="rect">
            <a:avLst/>
          </a:prstGeom>
          <a:noFill/>
          <a:ln>
            <a:noFill/>
          </a:ln>
        </p:spPr>
      </p:pic>
      <p:pic>
        <p:nvPicPr>
          <p:cNvPr id="112" name="Shape 112"/>
          <p:cNvPicPr preferRelativeResize="0"/>
          <p:nvPr/>
        </p:nvPicPr>
        <p:blipFill>
          <a:blip r:embed="rId5">
            <a:alphaModFix/>
          </a:blip>
          <a:stretch>
            <a:fillRect/>
          </a:stretch>
        </p:blipFill>
        <p:spPr>
          <a:xfrm>
            <a:off x="6260775" y="758987"/>
            <a:ext cx="2038950" cy="3625511"/>
          </a:xfrm>
          <a:prstGeom prst="rect">
            <a:avLst/>
          </a:prstGeom>
          <a:noFill/>
          <a:ln>
            <a:noFill/>
          </a:ln>
        </p:spPr>
      </p:pic>
      <p:pic>
        <p:nvPicPr>
          <p:cNvPr id="113" name="Shape 113"/>
          <p:cNvPicPr preferRelativeResize="0"/>
          <p:nvPr/>
        </p:nvPicPr>
        <p:blipFill>
          <a:blip r:embed="rId6">
            <a:alphaModFix/>
          </a:blip>
          <a:stretch>
            <a:fillRect/>
          </a:stretch>
        </p:blipFill>
        <p:spPr>
          <a:xfrm>
            <a:off x="6260775" y="759000"/>
            <a:ext cx="2038950" cy="362551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7" name="Shape 117"/>
        <p:cNvGrpSpPr/>
        <p:nvPr/>
      </p:nvGrpSpPr>
      <p:grpSpPr>
        <a:xfrm>
          <a:off x="0" y="0"/>
          <a:ext cx="0" cy="0"/>
          <a:chOff x="0" y="0"/>
          <a:chExt cx="0" cy="0"/>
        </a:xfrm>
      </p:grpSpPr>
      <p:sp>
        <p:nvSpPr>
          <p:cNvPr id="118" name="Shape 118"/>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solidFill>
                  <a:srgbClr val="F44336"/>
                </a:solidFill>
              </a:rPr>
              <a:t>CAUTION!</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2" name="Shape 122"/>
        <p:cNvGrpSpPr/>
        <p:nvPr/>
      </p:nvGrpSpPr>
      <p:grpSpPr>
        <a:xfrm>
          <a:off x="0" y="0"/>
          <a:ext cx="0" cy="0"/>
          <a:chOff x="0" y="0"/>
          <a:chExt cx="0" cy="0"/>
        </a:xfrm>
      </p:grpSpPr>
      <p:sp>
        <p:nvSpPr>
          <p:cNvPr id="123" name="Shape 123"/>
          <p:cNvSpPr txBox="1"/>
          <p:nvPr>
            <p:ph idx="1" type="body"/>
          </p:nvPr>
        </p:nvSpPr>
        <p:spPr>
          <a:xfrm>
            <a:off x="311700" y="1608050"/>
            <a:ext cx="8520600" cy="2961000"/>
          </a:xfrm>
          <a:prstGeom prst="rect">
            <a:avLst/>
          </a:prstGeom>
        </p:spPr>
        <p:txBody>
          <a:bodyPr anchorCtr="0" anchor="t" bIns="91425" lIns="91425" rIns="91425" tIns="91425">
            <a:noAutofit/>
          </a:bodyPr>
          <a:lstStyle/>
          <a:p>
            <a:pPr indent="-228600" lvl="0" marL="457200">
              <a:lnSpc>
                <a:spcPct val="150000"/>
              </a:lnSpc>
              <a:spcBef>
                <a:spcPts val="0"/>
              </a:spcBef>
            </a:pPr>
            <a:r>
              <a:rPr lang="en"/>
              <a:t>AlphaAnimation</a:t>
            </a:r>
          </a:p>
          <a:p>
            <a:pPr indent="-228600" lvl="0" marL="457200">
              <a:lnSpc>
                <a:spcPct val="150000"/>
              </a:lnSpc>
              <a:spcBef>
                <a:spcPts val="0"/>
              </a:spcBef>
            </a:pPr>
            <a:r>
              <a:rPr lang="en"/>
              <a:t>AnimationSet</a:t>
            </a:r>
          </a:p>
          <a:p>
            <a:pPr indent="-228600" lvl="0" marL="457200">
              <a:lnSpc>
                <a:spcPct val="150000"/>
              </a:lnSpc>
              <a:spcBef>
                <a:spcPts val="0"/>
              </a:spcBef>
            </a:pPr>
            <a:r>
              <a:rPr lang="en"/>
              <a:t>RotateAnimation</a:t>
            </a:r>
          </a:p>
          <a:p>
            <a:pPr indent="-228600" lvl="0" marL="457200">
              <a:lnSpc>
                <a:spcPct val="150000"/>
              </a:lnSpc>
              <a:spcBef>
                <a:spcPts val="0"/>
              </a:spcBef>
            </a:pPr>
            <a:r>
              <a:rPr lang="en"/>
              <a:t>ScaleAnimation</a:t>
            </a:r>
          </a:p>
          <a:p>
            <a:pPr indent="-228600" lvl="0" marL="457200" rtl="0">
              <a:lnSpc>
                <a:spcPct val="150000"/>
              </a:lnSpc>
              <a:spcBef>
                <a:spcPts val="0"/>
              </a:spcBef>
            </a:pPr>
            <a:r>
              <a:rPr lang="en"/>
              <a:t>TranslateAnimation</a:t>
            </a:r>
          </a:p>
        </p:txBody>
      </p:sp>
      <p:sp>
        <p:nvSpPr>
          <p:cNvPr id="124" name="Shape 124"/>
          <p:cNvSpPr/>
          <p:nvPr/>
        </p:nvSpPr>
        <p:spPr>
          <a:xfrm>
            <a:off x="3261000" y="1608050"/>
            <a:ext cx="5571300" cy="27858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rPr lang="en" sz="1200">
                <a:solidFill>
                  <a:srgbClr val="E8BF6A"/>
                </a:solidFill>
                <a:highlight>
                  <a:srgbClr val="2B2B2B"/>
                </a:highlight>
              </a:rPr>
              <a:t>&lt;?</a:t>
            </a:r>
            <a:r>
              <a:rPr lang="en" sz="1200">
                <a:solidFill>
                  <a:srgbClr val="BABABA"/>
                </a:solidFill>
                <a:highlight>
                  <a:srgbClr val="2B2B2B"/>
                </a:highlight>
              </a:rPr>
              <a:t>xml version=</a:t>
            </a:r>
            <a:r>
              <a:rPr lang="en" sz="1200">
                <a:solidFill>
                  <a:srgbClr val="6A8759"/>
                </a:solidFill>
                <a:highlight>
                  <a:srgbClr val="2B2B2B"/>
                </a:highlight>
              </a:rPr>
              <a:t>"1.0" </a:t>
            </a:r>
            <a:r>
              <a:rPr lang="en" sz="1200">
                <a:solidFill>
                  <a:srgbClr val="BABABA"/>
                </a:solidFill>
                <a:highlight>
                  <a:srgbClr val="2B2B2B"/>
                </a:highlight>
              </a:rPr>
              <a:t>encoding=</a:t>
            </a:r>
            <a:r>
              <a:rPr lang="en" sz="1200">
                <a:solidFill>
                  <a:srgbClr val="6A8759"/>
                </a:solidFill>
                <a:highlight>
                  <a:srgbClr val="2B2B2B"/>
                </a:highlight>
              </a:rPr>
              <a:t>"utf-8"</a:t>
            </a:r>
            <a:r>
              <a:rPr lang="en" sz="1200">
                <a:solidFill>
                  <a:srgbClr val="E8BF6A"/>
                </a:solidFill>
                <a:highlight>
                  <a:srgbClr val="2B2B2B"/>
                </a:highlight>
              </a:rPr>
              <a:t>?&gt;</a:t>
            </a:r>
          </a:p>
          <a:p>
            <a:pPr lvl="0">
              <a:spcBef>
                <a:spcPts val="0"/>
              </a:spcBef>
              <a:buNone/>
            </a:pPr>
            <a:r>
              <a:rPr lang="en" sz="1200">
                <a:solidFill>
                  <a:srgbClr val="E8BF6A"/>
                </a:solidFill>
                <a:highlight>
                  <a:srgbClr val="2B2B2B"/>
                </a:highlight>
              </a:rPr>
              <a:t>&lt;rotate</a:t>
            </a:r>
          </a:p>
          <a:p>
            <a:pPr lvl="0">
              <a:spcBef>
                <a:spcPts val="0"/>
              </a:spcBef>
              <a:buNone/>
            </a:pPr>
            <a:r>
              <a:rPr lang="en" sz="1200">
                <a:solidFill>
                  <a:srgbClr val="E8BF6A"/>
                </a:solidFill>
                <a:highlight>
                  <a:srgbClr val="2B2B2B"/>
                </a:highlight>
              </a:rPr>
              <a:t>   </a:t>
            </a:r>
            <a:r>
              <a:rPr lang="en" sz="1200">
                <a:solidFill>
                  <a:srgbClr val="BABABA"/>
                </a:solidFill>
                <a:highlight>
                  <a:srgbClr val="2B2B2B"/>
                </a:highlight>
              </a:rPr>
              <a:t>xmlns:</a:t>
            </a:r>
            <a:r>
              <a:rPr lang="en" sz="1200">
                <a:solidFill>
                  <a:srgbClr val="9876AA"/>
                </a:solidFill>
                <a:highlight>
                  <a:srgbClr val="2B2B2B"/>
                </a:highlight>
              </a:rPr>
              <a:t>android</a:t>
            </a:r>
            <a:r>
              <a:rPr lang="en" sz="1200">
                <a:solidFill>
                  <a:srgbClr val="BABABA"/>
                </a:solidFill>
                <a:highlight>
                  <a:srgbClr val="2B2B2B"/>
                </a:highlight>
              </a:rPr>
              <a:t>=</a:t>
            </a:r>
            <a:r>
              <a:rPr lang="en" sz="1200">
                <a:solidFill>
                  <a:srgbClr val="6A8759"/>
                </a:solidFill>
                <a:highlight>
                  <a:srgbClr val="2B2B2B"/>
                </a:highlight>
              </a:rPr>
              <a:t>"http://schemas.android.com/apk/res/android"</a:t>
            </a:r>
          </a:p>
          <a:p>
            <a:pPr lvl="0">
              <a:spcBef>
                <a:spcPts val="0"/>
              </a:spcBef>
              <a:buNone/>
            </a:pPr>
            <a:r>
              <a:rPr lang="en" sz="1200">
                <a:solidFill>
                  <a:srgbClr val="6A8759"/>
                </a:solidFill>
                <a:highlight>
                  <a:srgbClr val="2B2B2B"/>
                </a:highlight>
              </a:rPr>
              <a:t>   </a:t>
            </a:r>
            <a:r>
              <a:rPr lang="en" sz="1200">
                <a:solidFill>
                  <a:srgbClr val="9876AA"/>
                </a:solidFill>
                <a:highlight>
                  <a:srgbClr val="2B2B2B"/>
                </a:highlight>
              </a:rPr>
              <a:t>android</a:t>
            </a:r>
            <a:r>
              <a:rPr lang="en" sz="1200">
                <a:solidFill>
                  <a:srgbClr val="BABABA"/>
                </a:solidFill>
                <a:highlight>
                  <a:srgbClr val="2B2B2B"/>
                </a:highlight>
              </a:rPr>
              <a:t>:duration=</a:t>
            </a:r>
            <a:r>
              <a:rPr lang="en" sz="1200">
                <a:solidFill>
                  <a:srgbClr val="6A8759"/>
                </a:solidFill>
                <a:highlight>
                  <a:srgbClr val="2B2B2B"/>
                </a:highlight>
              </a:rPr>
              <a:t>"1000"</a:t>
            </a:r>
          </a:p>
          <a:p>
            <a:pPr lvl="0">
              <a:spcBef>
                <a:spcPts val="0"/>
              </a:spcBef>
              <a:buNone/>
            </a:pPr>
            <a:r>
              <a:rPr lang="en" sz="1200">
                <a:solidFill>
                  <a:srgbClr val="6A8759"/>
                </a:solidFill>
                <a:highlight>
                  <a:srgbClr val="2B2B2B"/>
                </a:highlight>
              </a:rPr>
              <a:t>   </a:t>
            </a:r>
            <a:r>
              <a:rPr lang="en" sz="1200">
                <a:solidFill>
                  <a:srgbClr val="9876AA"/>
                </a:solidFill>
                <a:highlight>
                  <a:srgbClr val="2B2B2B"/>
                </a:highlight>
              </a:rPr>
              <a:t>android</a:t>
            </a:r>
            <a:r>
              <a:rPr lang="en" sz="1200">
                <a:solidFill>
                  <a:srgbClr val="BABABA"/>
                </a:solidFill>
                <a:highlight>
                  <a:srgbClr val="2B2B2B"/>
                </a:highlight>
              </a:rPr>
              <a:t>:fromDegrees=</a:t>
            </a:r>
            <a:r>
              <a:rPr lang="en" sz="1200">
                <a:solidFill>
                  <a:srgbClr val="6A8759"/>
                </a:solidFill>
                <a:highlight>
                  <a:srgbClr val="2B2B2B"/>
                </a:highlight>
              </a:rPr>
              <a:t>"0"</a:t>
            </a:r>
          </a:p>
          <a:p>
            <a:pPr lvl="0">
              <a:spcBef>
                <a:spcPts val="0"/>
              </a:spcBef>
              <a:buNone/>
            </a:pPr>
            <a:r>
              <a:rPr lang="en" sz="1200">
                <a:solidFill>
                  <a:srgbClr val="6A8759"/>
                </a:solidFill>
                <a:highlight>
                  <a:srgbClr val="2B2B2B"/>
                </a:highlight>
              </a:rPr>
              <a:t>   </a:t>
            </a:r>
            <a:r>
              <a:rPr lang="en" sz="1200">
                <a:solidFill>
                  <a:srgbClr val="9876AA"/>
                </a:solidFill>
                <a:highlight>
                  <a:srgbClr val="2B2B2B"/>
                </a:highlight>
              </a:rPr>
              <a:t>android</a:t>
            </a:r>
            <a:r>
              <a:rPr lang="en" sz="1200">
                <a:solidFill>
                  <a:srgbClr val="BABABA"/>
                </a:solidFill>
                <a:highlight>
                  <a:srgbClr val="2B2B2B"/>
                </a:highlight>
              </a:rPr>
              <a:t>:pivotX=</a:t>
            </a:r>
            <a:r>
              <a:rPr lang="en" sz="1200">
                <a:solidFill>
                  <a:srgbClr val="6A8759"/>
                </a:solidFill>
                <a:highlight>
                  <a:srgbClr val="2B2B2B"/>
                </a:highlight>
              </a:rPr>
              <a:t>"50%"</a:t>
            </a:r>
          </a:p>
          <a:p>
            <a:pPr lvl="0">
              <a:spcBef>
                <a:spcPts val="0"/>
              </a:spcBef>
              <a:buNone/>
            </a:pPr>
            <a:r>
              <a:rPr lang="en" sz="1200">
                <a:solidFill>
                  <a:srgbClr val="6A8759"/>
                </a:solidFill>
                <a:highlight>
                  <a:srgbClr val="2B2B2B"/>
                </a:highlight>
              </a:rPr>
              <a:t>   </a:t>
            </a:r>
            <a:r>
              <a:rPr lang="en" sz="1200">
                <a:solidFill>
                  <a:srgbClr val="9876AA"/>
                </a:solidFill>
                <a:highlight>
                  <a:srgbClr val="2B2B2B"/>
                </a:highlight>
              </a:rPr>
              <a:t>android</a:t>
            </a:r>
            <a:r>
              <a:rPr lang="en" sz="1200">
                <a:solidFill>
                  <a:srgbClr val="BABABA"/>
                </a:solidFill>
                <a:highlight>
                  <a:srgbClr val="2B2B2B"/>
                </a:highlight>
              </a:rPr>
              <a:t>:pivotY=</a:t>
            </a:r>
            <a:r>
              <a:rPr lang="en" sz="1200">
                <a:solidFill>
                  <a:srgbClr val="6A8759"/>
                </a:solidFill>
                <a:highlight>
                  <a:srgbClr val="2B2B2B"/>
                </a:highlight>
              </a:rPr>
              <a:t>"50%"</a:t>
            </a:r>
          </a:p>
          <a:p>
            <a:pPr lvl="0">
              <a:spcBef>
                <a:spcPts val="0"/>
              </a:spcBef>
              <a:buNone/>
            </a:pPr>
            <a:r>
              <a:rPr lang="en" sz="1200">
                <a:solidFill>
                  <a:srgbClr val="6A8759"/>
                </a:solidFill>
                <a:highlight>
                  <a:srgbClr val="2B2B2B"/>
                </a:highlight>
              </a:rPr>
              <a:t>   </a:t>
            </a:r>
            <a:r>
              <a:rPr lang="en" sz="1200">
                <a:solidFill>
                  <a:srgbClr val="9876AA"/>
                </a:solidFill>
                <a:highlight>
                  <a:srgbClr val="2B2B2B"/>
                </a:highlight>
              </a:rPr>
              <a:t>android</a:t>
            </a:r>
            <a:r>
              <a:rPr lang="en" sz="1200">
                <a:solidFill>
                  <a:srgbClr val="BABABA"/>
                </a:solidFill>
                <a:highlight>
                  <a:srgbClr val="2B2B2B"/>
                </a:highlight>
              </a:rPr>
              <a:t>:toDegrees=</a:t>
            </a:r>
            <a:r>
              <a:rPr lang="en" sz="1200">
                <a:solidFill>
                  <a:srgbClr val="6A8759"/>
                </a:solidFill>
                <a:highlight>
                  <a:srgbClr val="2B2B2B"/>
                </a:highlight>
              </a:rPr>
              <a:t>"360" </a:t>
            </a:r>
            <a:r>
              <a:rPr lang="en" sz="1200">
                <a:solidFill>
                  <a:srgbClr val="E8BF6A"/>
                </a:solidFill>
                <a:highlight>
                  <a:srgbClr val="2B2B2B"/>
                </a:highlight>
              </a:rPr>
              <a:t>/&gt;</a:t>
            </a:r>
          </a:p>
          <a:p>
            <a:pPr lvl="0">
              <a:spcBef>
                <a:spcPts val="0"/>
              </a:spcBef>
              <a:buNone/>
            </a:pPr>
            <a:r>
              <a:t/>
            </a:r>
            <a:endParaRPr sz="1100">
              <a:solidFill>
                <a:schemeClr val="dk1"/>
              </a:solidFill>
              <a:latin typeface="Consolas"/>
              <a:ea typeface="Consolas"/>
              <a:cs typeface="Consolas"/>
              <a:sym typeface="Consolas"/>
            </a:endParaRPr>
          </a:p>
          <a:p>
            <a:pPr lvl="0">
              <a:spcBef>
                <a:spcPts val="0"/>
              </a:spcBef>
              <a:buNone/>
            </a:pPr>
            <a:r>
              <a:t/>
            </a:r>
            <a:endParaRPr sz="1100">
              <a:solidFill>
                <a:schemeClr val="dk1"/>
              </a:solidFill>
              <a:latin typeface="Consolas"/>
              <a:ea typeface="Consolas"/>
              <a:cs typeface="Consolas"/>
              <a:sym typeface="Consolas"/>
            </a:endParaRPr>
          </a:p>
          <a:p>
            <a:pPr lvl="0">
              <a:spcBef>
                <a:spcPts val="0"/>
              </a:spcBef>
              <a:buNone/>
            </a:pPr>
            <a:r>
              <a:rPr i="1" lang="en" sz="1200">
                <a:solidFill>
                  <a:srgbClr val="FFFFFF"/>
                </a:solidFill>
              </a:rPr>
              <a:t>&lt;-- at the button's OnClickListener --&gt; </a:t>
            </a:r>
          </a:p>
          <a:p>
            <a:pPr lvl="0">
              <a:spcBef>
                <a:spcPts val="0"/>
              </a:spcBef>
              <a:buNone/>
            </a:pPr>
            <a:r>
              <a:t/>
            </a:r>
            <a:endParaRPr sz="1100">
              <a:solidFill>
                <a:schemeClr val="dk1"/>
              </a:solidFill>
              <a:latin typeface="Consolas"/>
              <a:ea typeface="Consolas"/>
              <a:cs typeface="Consolas"/>
              <a:sym typeface="Consolas"/>
            </a:endParaRPr>
          </a:p>
          <a:p>
            <a:pPr lvl="0">
              <a:spcBef>
                <a:spcPts val="0"/>
              </a:spcBef>
              <a:buNone/>
            </a:pPr>
            <a:r>
              <a:rPr lang="en" sz="1200">
                <a:solidFill>
                  <a:srgbClr val="A9B7C6"/>
                </a:solidFill>
                <a:highlight>
                  <a:srgbClr val="2B2B2B"/>
                </a:highlight>
              </a:rPr>
              <a:t>Animation rotateAnimation = </a:t>
            </a:r>
          </a:p>
          <a:p>
            <a:pPr indent="457200" lvl="0" marL="457200">
              <a:spcBef>
                <a:spcPts val="0"/>
              </a:spcBef>
              <a:buNone/>
            </a:pPr>
            <a:r>
              <a:rPr lang="en" sz="1200">
                <a:solidFill>
                  <a:srgbClr val="A9B7C6"/>
                </a:solidFill>
                <a:highlight>
                  <a:srgbClr val="2B2B2B"/>
                </a:highlight>
              </a:rPr>
              <a:t>AnimationUtils.</a:t>
            </a:r>
            <a:r>
              <a:rPr i="1" lang="en" sz="1200">
                <a:solidFill>
                  <a:srgbClr val="A9B7C6"/>
                </a:solidFill>
                <a:highlight>
                  <a:srgbClr val="2B2B2B"/>
                </a:highlight>
              </a:rPr>
              <a:t>loadAnimation</a:t>
            </a:r>
            <a:r>
              <a:rPr lang="en" sz="1200">
                <a:solidFill>
                  <a:srgbClr val="A9B7C6"/>
                </a:solidFill>
                <a:highlight>
                  <a:srgbClr val="2B2B2B"/>
                </a:highlight>
              </a:rPr>
              <a:t>(getApplication()</a:t>
            </a:r>
            <a:r>
              <a:rPr lang="en" sz="1200">
                <a:solidFill>
                  <a:srgbClr val="CC7832"/>
                </a:solidFill>
                <a:highlight>
                  <a:srgbClr val="2B2B2B"/>
                </a:highlight>
              </a:rPr>
              <a:t>, </a:t>
            </a:r>
            <a:r>
              <a:rPr lang="en" sz="1200">
                <a:solidFill>
                  <a:srgbClr val="A9B7C6"/>
                </a:solidFill>
                <a:highlight>
                  <a:srgbClr val="2B2B2B"/>
                </a:highlight>
              </a:rPr>
              <a:t>R.anim.</a:t>
            </a:r>
            <a:r>
              <a:rPr i="1" lang="en" sz="1200">
                <a:solidFill>
                  <a:srgbClr val="9876AA"/>
                </a:solidFill>
                <a:highlight>
                  <a:srgbClr val="2B2B2B"/>
                </a:highlight>
              </a:rPr>
              <a:t>rotate</a:t>
            </a:r>
            <a:r>
              <a:rPr lang="en" sz="1200">
                <a:solidFill>
                  <a:srgbClr val="A9B7C6"/>
                </a:solidFill>
                <a:highlight>
                  <a:srgbClr val="2B2B2B"/>
                </a:highlight>
              </a:rPr>
              <a:t>)</a:t>
            </a:r>
            <a:r>
              <a:rPr lang="en" sz="1200">
                <a:solidFill>
                  <a:srgbClr val="CC7832"/>
                </a:solidFill>
                <a:highlight>
                  <a:srgbClr val="2B2B2B"/>
                </a:highlight>
              </a:rPr>
              <a:t>;</a:t>
            </a:r>
          </a:p>
          <a:p>
            <a:pPr lvl="0">
              <a:spcBef>
                <a:spcPts val="0"/>
              </a:spcBef>
              <a:buNone/>
            </a:pPr>
            <a:r>
              <a:rPr lang="en" sz="1200">
                <a:solidFill>
                  <a:srgbClr val="A9B7C6"/>
                </a:solidFill>
                <a:highlight>
                  <a:srgbClr val="2B2B2B"/>
                </a:highlight>
              </a:rPr>
              <a:t>view.startAnimation(rotateAnimation)</a:t>
            </a:r>
            <a:r>
              <a:rPr lang="en" sz="1200">
                <a:solidFill>
                  <a:srgbClr val="CC7832"/>
                </a:solidFill>
                <a:highlight>
                  <a:srgbClr val="2B2B2B"/>
                </a:highlight>
              </a:rPr>
              <a:t>;</a:t>
            </a:r>
          </a:p>
        </p:txBody>
      </p:sp>
      <p:sp>
        <p:nvSpPr>
          <p:cNvPr id="125" name="Shape 12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latin typeface="Consolas"/>
                <a:ea typeface="Consolas"/>
                <a:cs typeface="Consolas"/>
                <a:sym typeface="Consolas"/>
              </a:rPr>
              <a:t>android.view.animation</a:t>
            </a:r>
          </a:p>
          <a:p>
            <a:pPr lvl="0" rtl="0">
              <a:spcBef>
                <a:spcPts val="0"/>
              </a:spcBef>
              <a:buNone/>
            </a:pPr>
            <a:r>
              <a:rPr lang="en"/>
              <a:t>The Animation.class</a:t>
            </a:r>
          </a:p>
        </p:txBody>
      </p:sp>
      <p:sp>
        <p:nvSpPr>
          <p:cNvPr id="126" name="Shape 126"/>
          <p:cNvSpPr/>
          <p:nvPr/>
        </p:nvSpPr>
        <p:spPr>
          <a:xfrm>
            <a:off x="3261000" y="1608050"/>
            <a:ext cx="5571300" cy="27858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rPr lang="en" sz="1200">
                <a:solidFill>
                  <a:srgbClr val="FFFFFF"/>
                </a:solidFill>
              </a:rPr>
              <a:t>... </a:t>
            </a:r>
          </a:p>
          <a:p>
            <a:pPr lvl="0">
              <a:spcBef>
                <a:spcPts val="0"/>
              </a:spcBef>
              <a:buNone/>
            </a:pPr>
            <a:r>
              <a:t/>
            </a:r>
            <a:endParaRPr sz="1200">
              <a:solidFill>
                <a:srgbClr val="666600"/>
              </a:solidFill>
            </a:endParaRPr>
          </a:p>
          <a:p>
            <a:pPr lvl="0">
              <a:spcBef>
                <a:spcPts val="0"/>
              </a:spcBef>
              <a:buNone/>
            </a:pPr>
            <a:r>
              <a:rPr lang="en" sz="1200">
                <a:solidFill>
                  <a:srgbClr val="CC7832"/>
                </a:solidFill>
                <a:highlight>
                  <a:srgbClr val="2B2B2B"/>
                </a:highlight>
              </a:rPr>
              <a:t>final </a:t>
            </a:r>
            <a:r>
              <a:rPr lang="en" sz="1200">
                <a:solidFill>
                  <a:srgbClr val="A9B7C6"/>
                </a:solidFill>
                <a:highlight>
                  <a:srgbClr val="2B2B2B"/>
                </a:highlight>
              </a:rPr>
              <a:t>RotateAnimation animation = </a:t>
            </a:r>
            <a:r>
              <a:rPr lang="en" sz="1200">
                <a:solidFill>
                  <a:srgbClr val="CC7832"/>
                </a:solidFill>
                <a:highlight>
                  <a:srgbClr val="2B2B2B"/>
                </a:highlight>
              </a:rPr>
              <a:t>new </a:t>
            </a:r>
            <a:r>
              <a:rPr lang="en" sz="1200">
                <a:solidFill>
                  <a:srgbClr val="A9B7C6"/>
                </a:solidFill>
                <a:highlight>
                  <a:srgbClr val="2B2B2B"/>
                </a:highlight>
              </a:rPr>
              <a:t>RotateAnimation(</a:t>
            </a:r>
            <a:r>
              <a:rPr lang="en" sz="1200">
                <a:solidFill>
                  <a:srgbClr val="6897BB"/>
                </a:solidFill>
                <a:highlight>
                  <a:srgbClr val="2B2B2B"/>
                </a:highlight>
              </a:rPr>
              <a:t>0</a:t>
            </a:r>
            <a:r>
              <a:rPr lang="en" sz="1200">
                <a:solidFill>
                  <a:srgbClr val="CC7832"/>
                </a:solidFill>
                <a:highlight>
                  <a:srgbClr val="2B2B2B"/>
                </a:highlight>
              </a:rPr>
              <a:t>, </a:t>
            </a:r>
            <a:r>
              <a:rPr lang="en" sz="1200">
                <a:solidFill>
                  <a:srgbClr val="6897BB"/>
                </a:solidFill>
                <a:highlight>
                  <a:srgbClr val="2B2B2B"/>
                </a:highlight>
              </a:rPr>
              <a:t>360</a:t>
            </a:r>
            <a:r>
              <a:rPr lang="en" sz="1200">
                <a:solidFill>
                  <a:srgbClr val="CC7832"/>
                </a:solidFill>
                <a:highlight>
                  <a:srgbClr val="2B2B2B"/>
                </a:highlight>
              </a:rPr>
              <a:t>,</a:t>
            </a:r>
          </a:p>
          <a:p>
            <a:pPr lvl="0">
              <a:spcBef>
                <a:spcPts val="0"/>
              </a:spcBef>
              <a:buNone/>
            </a:pPr>
            <a:r>
              <a:rPr lang="en" sz="1200">
                <a:solidFill>
                  <a:srgbClr val="CC7832"/>
                </a:solidFill>
                <a:highlight>
                  <a:srgbClr val="2B2B2B"/>
                </a:highlight>
              </a:rPr>
              <a:t>               </a:t>
            </a:r>
            <a:r>
              <a:rPr lang="en" sz="1200">
                <a:solidFill>
                  <a:srgbClr val="A9B7C6"/>
                </a:solidFill>
                <a:highlight>
                  <a:srgbClr val="2B2B2B"/>
                </a:highlight>
              </a:rPr>
              <a:t>Animation.</a:t>
            </a:r>
            <a:r>
              <a:rPr i="1" lang="en" sz="1200">
                <a:solidFill>
                  <a:srgbClr val="9876AA"/>
                </a:solidFill>
                <a:highlight>
                  <a:srgbClr val="2B2B2B"/>
                </a:highlight>
              </a:rPr>
              <a:t>RELATIVE_TO_SELF</a:t>
            </a:r>
            <a:r>
              <a:rPr lang="en" sz="1200">
                <a:solidFill>
                  <a:srgbClr val="CC7832"/>
                </a:solidFill>
                <a:highlight>
                  <a:srgbClr val="2B2B2B"/>
                </a:highlight>
              </a:rPr>
              <a:t>, </a:t>
            </a:r>
            <a:r>
              <a:rPr lang="en" sz="1200">
                <a:solidFill>
                  <a:srgbClr val="6897BB"/>
                </a:solidFill>
                <a:highlight>
                  <a:srgbClr val="2B2B2B"/>
                </a:highlight>
              </a:rPr>
              <a:t>.5f</a:t>
            </a:r>
            <a:r>
              <a:rPr lang="en" sz="1200">
                <a:solidFill>
                  <a:srgbClr val="CC7832"/>
                </a:solidFill>
                <a:highlight>
                  <a:srgbClr val="2B2B2B"/>
                </a:highlight>
              </a:rPr>
              <a:t>,</a:t>
            </a:r>
          </a:p>
          <a:p>
            <a:pPr lvl="0">
              <a:spcBef>
                <a:spcPts val="0"/>
              </a:spcBef>
              <a:buNone/>
            </a:pPr>
            <a:r>
              <a:rPr lang="en" sz="1200">
                <a:solidFill>
                  <a:srgbClr val="CC7832"/>
                </a:solidFill>
                <a:highlight>
                  <a:srgbClr val="2B2B2B"/>
                </a:highlight>
              </a:rPr>
              <a:t>               </a:t>
            </a:r>
            <a:r>
              <a:rPr lang="en" sz="1200">
                <a:solidFill>
                  <a:srgbClr val="A9B7C6"/>
                </a:solidFill>
                <a:highlight>
                  <a:srgbClr val="2B2B2B"/>
                </a:highlight>
              </a:rPr>
              <a:t>Animation.</a:t>
            </a:r>
            <a:r>
              <a:rPr i="1" lang="en" sz="1200">
                <a:solidFill>
                  <a:srgbClr val="9876AA"/>
                </a:solidFill>
                <a:highlight>
                  <a:srgbClr val="2B2B2B"/>
                </a:highlight>
              </a:rPr>
              <a:t>RELATIVE_TO_SELF</a:t>
            </a:r>
            <a:r>
              <a:rPr lang="en" sz="1200">
                <a:solidFill>
                  <a:srgbClr val="CC7832"/>
                </a:solidFill>
                <a:highlight>
                  <a:srgbClr val="2B2B2B"/>
                </a:highlight>
              </a:rPr>
              <a:t>, </a:t>
            </a:r>
            <a:r>
              <a:rPr lang="en" sz="1200">
                <a:solidFill>
                  <a:srgbClr val="6897BB"/>
                </a:solidFill>
                <a:highlight>
                  <a:srgbClr val="2B2B2B"/>
                </a:highlight>
              </a:rPr>
              <a:t>.5f</a:t>
            </a:r>
            <a:r>
              <a:rPr lang="en" sz="1200">
                <a:solidFill>
                  <a:srgbClr val="A9B7C6"/>
                </a:solidFill>
                <a:highlight>
                  <a:srgbClr val="2B2B2B"/>
                </a:highlight>
              </a:rPr>
              <a:t>)</a:t>
            </a:r>
            <a:r>
              <a:rPr lang="en" sz="1200">
                <a:solidFill>
                  <a:srgbClr val="CC7832"/>
                </a:solidFill>
                <a:highlight>
                  <a:srgbClr val="2B2B2B"/>
                </a:highlight>
              </a:rPr>
              <a:t>;</a:t>
            </a:r>
          </a:p>
          <a:p>
            <a:pPr lvl="0">
              <a:spcBef>
                <a:spcPts val="0"/>
              </a:spcBef>
              <a:buNone/>
            </a:pPr>
            <a:r>
              <a:rPr lang="en" sz="1200">
                <a:solidFill>
                  <a:srgbClr val="A9B7C6"/>
                </a:solidFill>
                <a:highlight>
                  <a:srgbClr val="2B2B2B"/>
                </a:highlight>
              </a:rPr>
              <a:t>animation.setDuration(</a:t>
            </a:r>
            <a:r>
              <a:rPr lang="en" sz="1200">
                <a:solidFill>
                  <a:srgbClr val="6897BB"/>
                </a:solidFill>
                <a:highlight>
                  <a:srgbClr val="2B2B2B"/>
                </a:highlight>
              </a:rPr>
              <a:t>500</a:t>
            </a:r>
            <a:r>
              <a:rPr lang="en" sz="1200">
                <a:solidFill>
                  <a:srgbClr val="A9B7C6"/>
                </a:solidFill>
                <a:highlight>
                  <a:srgbClr val="2B2B2B"/>
                </a:highlight>
              </a:rPr>
              <a:t>)</a:t>
            </a:r>
            <a:r>
              <a:rPr lang="en" sz="1200">
                <a:solidFill>
                  <a:srgbClr val="CC7832"/>
                </a:solidFill>
                <a:highlight>
                  <a:srgbClr val="2B2B2B"/>
                </a:highlight>
              </a:rPr>
              <a:t>;</a:t>
            </a:r>
          </a:p>
          <a:p>
            <a:pPr lvl="0" rtl="0">
              <a:spcBef>
                <a:spcPts val="0"/>
              </a:spcBef>
              <a:buNone/>
            </a:pPr>
            <a:r>
              <a:t/>
            </a:r>
            <a:endParaRPr sz="1200">
              <a:solidFill>
                <a:srgbClr val="666600"/>
              </a:solidFill>
            </a:endParaRPr>
          </a:p>
          <a:p>
            <a:pPr lvl="0" rtl="0">
              <a:spcBef>
                <a:spcPts val="0"/>
              </a:spcBef>
              <a:buNone/>
            </a:pPr>
            <a:r>
              <a:rPr lang="en" sz="1200">
                <a:solidFill>
                  <a:srgbClr val="FFFFFF"/>
                </a:solidFill>
              </a:rPr>
              <a:t>...</a:t>
            </a:r>
          </a:p>
          <a:p>
            <a:pPr lvl="0" rtl="0">
              <a:spcBef>
                <a:spcPts val="0"/>
              </a:spcBef>
              <a:buNone/>
            </a:pPr>
            <a:r>
              <a:t/>
            </a:r>
            <a:endParaRPr sz="1200">
              <a:solidFill>
                <a:schemeClr val="dk1"/>
              </a:solidFill>
            </a:endParaRPr>
          </a:p>
          <a:p>
            <a:pPr lvl="0" rtl="0">
              <a:spcBef>
                <a:spcPts val="0"/>
              </a:spcBef>
              <a:buNone/>
            </a:pPr>
            <a:r>
              <a:rPr i="1" lang="en" sz="1200">
                <a:solidFill>
                  <a:srgbClr val="FFFFFF"/>
                </a:solidFill>
              </a:rPr>
              <a:t>&lt;-- at the button's OnClickListener --&gt; </a:t>
            </a:r>
          </a:p>
          <a:p>
            <a:pPr lvl="0" rtl="0">
              <a:spcBef>
                <a:spcPts val="0"/>
              </a:spcBef>
              <a:buNone/>
            </a:pPr>
            <a:r>
              <a:t/>
            </a:r>
            <a:endParaRPr sz="1200">
              <a:solidFill>
                <a:schemeClr val="dk1"/>
              </a:solidFill>
            </a:endParaRPr>
          </a:p>
          <a:p>
            <a:pPr lvl="0" rtl="0">
              <a:spcBef>
                <a:spcPts val="0"/>
              </a:spcBef>
              <a:buNone/>
            </a:pPr>
            <a:r>
              <a:rPr lang="en" sz="1200">
                <a:solidFill>
                  <a:srgbClr val="A9B7C6"/>
                </a:solidFill>
                <a:highlight>
                  <a:srgbClr val="2B2B2B"/>
                </a:highlight>
              </a:rPr>
              <a:t>Animation rotateAnimation = view.startAnimation(animation);</a:t>
            </a:r>
          </a:p>
        </p:txBody>
      </p:sp>
      <p:sp>
        <p:nvSpPr>
          <p:cNvPr id="127" name="Shape 127"/>
          <p:cNvSpPr/>
          <p:nvPr/>
        </p:nvSpPr>
        <p:spPr>
          <a:xfrm>
            <a:off x="3261000" y="1608050"/>
            <a:ext cx="5571300" cy="2785800"/>
          </a:xfrm>
          <a:prstGeom prst="rect">
            <a:avLst/>
          </a:prstGeom>
          <a:solidFill>
            <a:srgbClr val="2B2B2B"/>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rPr lang="en" sz="1200">
                <a:solidFill>
                  <a:srgbClr val="CC7832"/>
                </a:solidFill>
                <a:highlight>
                  <a:srgbClr val="2B2B2B"/>
                </a:highlight>
              </a:rPr>
              <a:t>final </a:t>
            </a:r>
            <a:r>
              <a:rPr lang="en" sz="1200">
                <a:solidFill>
                  <a:srgbClr val="A9B7C6"/>
                </a:solidFill>
                <a:highlight>
                  <a:srgbClr val="2B2B2B"/>
                </a:highlight>
              </a:rPr>
              <a:t>AnimationSet animationSet = </a:t>
            </a:r>
            <a:r>
              <a:rPr lang="en" sz="1200">
                <a:solidFill>
                  <a:srgbClr val="CC7832"/>
                </a:solidFill>
                <a:highlight>
                  <a:srgbClr val="2B2B2B"/>
                </a:highlight>
              </a:rPr>
              <a:t>new </a:t>
            </a:r>
            <a:r>
              <a:rPr lang="en" sz="1200">
                <a:solidFill>
                  <a:srgbClr val="A9B7C6"/>
                </a:solidFill>
                <a:highlight>
                  <a:srgbClr val="2B2B2B"/>
                </a:highlight>
              </a:rPr>
              <a:t>AnimationSet(</a:t>
            </a:r>
            <a:r>
              <a:rPr lang="en" sz="1200">
                <a:solidFill>
                  <a:srgbClr val="CC7832"/>
                </a:solidFill>
                <a:highlight>
                  <a:srgbClr val="2B2B2B"/>
                </a:highlight>
              </a:rPr>
              <a:t>true</a:t>
            </a:r>
            <a:r>
              <a:rPr lang="en" sz="1200">
                <a:solidFill>
                  <a:srgbClr val="A9B7C6"/>
                </a:solidFill>
                <a:highlight>
                  <a:srgbClr val="2B2B2B"/>
                </a:highlight>
              </a:rPr>
              <a:t>)</a:t>
            </a:r>
            <a:r>
              <a:rPr lang="en" sz="1200">
                <a:solidFill>
                  <a:srgbClr val="CC7832"/>
                </a:solidFill>
                <a:highlight>
                  <a:srgbClr val="2B2B2B"/>
                </a:highlight>
              </a:rPr>
              <a:t>;</a:t>
            </a:r>
          </a:p>
          <a:p>
            <a:pPr lvl="0">
              <a:spcBef>
                <a:spcPts val="0"/>
              </a:spcBef>
              <a:buNone/>
            </a:pPr>
            <a:r>
              <a:rPr lang="en" sz="1200">
                <a:solidFill>
                  <a:srgbClr val="A9B7C6"/>
                </a:solidFill>
                <a:highlight>
                  <a:srgbClr val="2B2B2B"/>
                </a:highlight>
              </a:rPr>
              <a:t>animationSet.addAnimation(rotateAnimation)</a:t>
            </a:r>
            <a:r>
              <a:rPr lang="en" sz="1200">
                <a:solidFill>
                  <a:srgbClr val="CC7832"/>
                </a:solidFill>
                <a:highlight>
                  <a:srgbClr val="2B2B2B"/>
                </a:highlight>
              </a:rPr>
              <a:t>;</a:t>
            </a:r>
          </a:p>
          <a:p>
            <a:pPr lvl="0">
              <a:spcBef>
                <a:spcPts val="0"/>
              </a:spcBef>
              <a:buNone/>
            </a:pPr>
            <a:r>
              <a:rPr lang="en" sz="1200">
                <a:solidFill>
                  <a:srgbClr val="A9B7C6"/>
                </a:solidFill>
                <a:highlight>
                  <a:srgbClr val="2B2B2B"/>
                </a:highlight>
              </a:rPr>
              <a:t>animationSet.addAnimation(alphaAnimation)</a:t>
            </a:r>
            <a:r>
              <a:rPr lang="en" sz="1200">
                <a:solidFill>
                  <a:srgbClr val="CC7832"/>
                </a:solidFill>
                <a:highlight>
                  <a:srgbClr val="2B2B2B"/>
                </a:highlight>
              </a:rPr>
              <a:t>;</a:t>
            </a:r>
          </a:p>
          <a:p>
            <a:pPr lvl="0">
              <a:spcBef>
                <a:spcPts val="0"/>
              </a:spcBef>
              <a:buNone/>
            </a:pPr>
            <a:r>
              <a:t/>
            </a:r>
            <a:endParaRPr sz="1200">
              <a:solidFill>
                <a:srgbClr val="CC7832"/>
              </a:solidFill>
              <a:highlight>
                <a:srgbClr val="2B2B2B"/>
              </a:highlight>
            </a:endParaRPr>
          </a:p>
          <a:p>
            <a:pPr lvl="0">
              <a:spcBef>
                <a:spcPts val="0"/>
              </a:spcBef>
              <a:buNone/>
            </a:pPr>
            <a:r>
              <a:rPr i="1" lang="en" sz="1200">
                <a:solidFill>
                  <a:srgbClr val="FFFFFF"/>
                </a:solidFill>
              </a:rPr>
              <a:t>&lt;-- at the button's OnClickListener --&gt; </a:t>
            </a:r>
          </a:p>
          <a:p>
            <a:pPr lvl="0">
              <a:spcBef>
                <a:spcPts val="0"/>
              </a:spcBef>
              <a:buNone/>
            </a:pPr>
            <a:r>
              <a:t/>
            </a:r>
            <a:endParaRPr sz="1200">
              <a:solidFill>
                <a:schemeClr val="dk1"/>
              </a:solidFill>
            </a:endParaRPr>
          </a:p>
          <a:p>
            <a:pPr lvl="0">
              <a:spcBef>
                <a:spcPts val="0"/>
              </a:spcBef>
              <a:buNone/>
            </a:pPr>
            <a:r>
              <a:rPr lang="en" sz="1200">
                <a:solidFill>
                  <a:srgbClr val="A9B7C6"/>
                </a:solidFill>
                <a:highlight>
                  <a:srgbClr val="2B2B2B"/>
                </a:highlight>
              </a:rPr>
              <a:t>Animation rotateAnimation = view.startAnimation(animationSet);</a:t>
            </a:r>
          </a:p>
          <a:p>
            <a:pPr lvl="0">
              <a:spcBef>
                <a:spcPts val="0"/>
              </a:spcBef>
              <a:buNone/>
            </a:pPr>
            <a:r>
              <a:t/>
            </a:r>
            <a:endParaRPr sz="1200">
              <a:solidFill>
                <a:srgbClr val="A9B7C6"/>
              </a:solidFill>
              <a:highlight>
                <a:srgbClr val="2B2B2B"/>
              </a:highlight>
            </a:endParaRPr>
          </a:p>
          <a:p>
            <a:pPr lvl="0" rtl="0">
              <a:spcBef>
                <a:spcPts val="0"/>
              </a:spcBef>
              <a:buNone/>
            </a:pPr>
            <a:r>
              <a:t/>
            </a:r>
            <a:endParaRPr sz="1200">
              <a:solidFill>
                <a:srgbClr val="A9B7C6"/>
              </a:solidFill>
              <a:highlight>
                <a:srgbClr val="2B2B2B"/>
              </a:highlight>
            </a:endParaRPr>
          </a:p>
        </p:txBody>
      </p:sp>
      <p:pic>
        <p:nvPicPr>
          <p:cNvPr id="128" name="Shape 128"/>
          <p:cNvPicPr preferRelativeResize="0"/>
          <p:nvPr/>
        </p:nvPicPr>
        <p:blipFill>
          <a:blip r:embed="rId3">
            <a:alphaModFix/>
          </a:blip>
          <a:stretch>
            <a:fillRect/>
          </a:stretch>
        </p:blipFill>
        <p:spPr>
          <a:xfrm>
            <a:off x="5820024" y="727024"/>
            <a:ext cx="2379496" cy="42310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